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18"/>
  </p:notesMasterIdLst>
  <p:handoutMasterIdLst>
    <p:handoutMasterId r:id="rId19"/>
  </p:handoutMasterIdLst>
  <p:sldIdLst>
    <p:sldId id="257" r:id="rId2"/>
    <p:sldId id="262" r:id="rId3"/>
    <p:sldId id="263" r:id="rId4"/>
    <p:sldId id="264" r:id="rId5"/>
    <p:sldId id="266" r:id="rId6"/>
    <p:sldId id="268" r:id="rId7"/>
    <p:sldId id="267" r:id="rId8"/>
    <p:sldId id="269" r:id="rId9"/>
    <p:sldId id="259" r:id="rId10"/>
    <p:sldId id="277" r:id="rId11"/>
    <p:sldId id="272" r:id="rId12"/>
    <p:sldId id="271" r:id="rId13"/>
    <p:sldId id="273" r:id="rId14"/>
    <p:sldId id="274" r:id="rId15"/>
    <p:sldId id="270" r:id="rId16"/>
    <p:sldId id="261" r:id="rId17"/>
  </p:sldIdLst>
  <p:sldSz cx="9144000" cy="5143500" type="screen16x9"/>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40" userDrawn="1">
          <p15:clr>
            <a:srgbClr val="A4A3A4"/>
          </p15:clr>
        </p15:guide>
        <p15:guide id="2" pos="4944" userDrawn="1">
          <p15:clr>
            <a:srgbClr val="A4A3A4"/>
          </p15:clr>
        </p15:guide>
        <p15:guide id="3" orient="horz" pos="1720" userDrawn="1">
          <p15:clr>
            <a:srgbClr val="A4A3A4"/>
          </p15:clr>
        </p15:guide>
        <p15:guide id="4" orient="horz" pos="1620" userDrawn="1">
          <p15:clr>
            <a:srgbClr val="A4A3A4"/>
          </p15:clr>
        </p15:guide>
        <p15:guide id="5" pos="5602"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00">
          <p15:clr>
            <a:srgbClr val="A4A3A4"/>
          </p15:clr>
        </p15:guide>
        <p15:guide id="3" orient="horz" pos="3109">
          <p15:clr>
            <a:srgbClr val="A4A3A4"/>
          </p15:clr>
        </p15:guide>
        <p15:guide id="4"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192"/>
    <a:srgbClr val="0044FF"/>
    <a:srgbClr val="2B3D5A"/>
    <a:srgbClr val="F53A71"/>
    <a:srgbClr val="F7D555"/>
    <a:srgbClr val="E88938"/>
    <a:srgbClr val="DA4622"/>
    <a:srgbClr val="752E1E"/>
    <a:srgbClr val="37AFB8"/>
    <a:srgbClr val="283D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66" autoAdjust="0"/>
    <p:restoredTop sz="95137" autoAdjust="0"/>
  </p:normalViewPr>
  <p:slideViewPr>
    <p:cSldViewPr snapToGrid="0" showGuides="1">
      <p:cViewPr varScale="1">
        <p:scale>
          <a:sx n="142" d="100"/>
          <a:sy n="142" d="100"/>
        </p:scale>
        <p:origin x="1960" y="480"/>
      </p:cViewPr>
      <p:guideLst>
        <p:guide orient="horz" pos="3140"/>
        <p:guide pos="4944"/>
        <p:guide orient="horz" pos="1720"/>
        <p:guide orient="horz" pos="1620"/>
        <p:guide pos="5602"/>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9" d="100"/>
          <a:sy n="69" d="100"/>
        </p:scale>
        <p:origin x="-3234" y="-114"/>
      </p:cViewPr>
      <p:guideLst>
        <p:guide orient="horz" pos="3126"/>
        <p:guide pos="2100"/>
        <p:guide orient="horz" pos="3109"/>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3633"/>
          </a:xfrm>
          <a:prstGeom prst="rect">
            <a:avLst/>
          </a:prstGeom>
        </p:spPr>
        <p:txBody>
          <a:bodyPr vert="horz" lIns="91440" tIns="45720" rIns="91440" bIns="45720" rtlCol="0"/>
          <a:lstStyle>
            <a:lvl1pPr algn="r">
              <a:defRPr sz="1200"/>
            </a:lvl1pPr>
          </a:lstStyle>
          <a:p>
            <a:fld id="{402B6714-7BAF-4DAF-8232-AA0EFD3D7F80}" type="datetimeFigureOut">
              <a:rPr lang="en-US" smtClean="0"/>
              <a:t>1/27/25</a:t>
            </a:fld>
            <a:endParaRPr lang="en-US"/>
          </a:p>
        </p:txBody>
      </p:sp>
      <p:sp>
        <p:nvSpPr>
          <p:cNvPr id="4" name="Footer Placeholder 3"/>
          <p:cNvSpPr>
            <a:spLocks noGrp="1"/>
          </p:cNvSpPr>
          <p:nvPr>
            <p:ph type="ftr" sz="quarter" idx="2"/>
          </p:nvPr>
        </p:nvSpPr>
        <p:spPr>
          <a:xfrm>
            <a:off x="0" y="9377316"/>
            <a:ext cx="2945659" cy="4936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377316"/>
            <a:ext cx="2945659" cy="493633"/>
          </a:xfrm>
          <a:prstGeom prst="rect">
            <a:avLst/>
          </a:prstGeom>
        </p:spPr>
        <p:txBody>
          <a:bodyPr vert="horz" lIns="91440" tIns="45720" rIns="91440" bIns="45720" rtlCol="0" anchor="b"/>
          <a:lstStyle>
            <a:lvl1pPr algn="r">
              <a:defRPr sz="1200"/>
            </a:lvl1pPr>
          </a:lstStyle>
          <a:p>
            <a:fld id="{C71C4779-9F3B-4023-9A64-72230967F0CF}" type="slidenum">
              <a:rPr lang="en-US" smtClean="0"/>
              <a:t>‹#›</a:t>
            </a:fld>
            <a:endParaRPr lang="en-US"/>
          </a:p>
        </p:txBody>
      </p:sp>
    </p:spTree>
    <p:extLst>
      <p:ext uri="{BB962C8B-B14F-4D97-AF65-F5344CB8AC3E}">
        <p14:creationId xmlns:p14="http://schemas.microsoft.com/office/powerpoint/2010/main" val="17581144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7272E4AE-A23F-4D9F-B4EF-A6ED45CEC049}" type="datetimeFigureOut">
              <a:rPr lang="en-GB" smtClean="0"/>
              <a:t>27/01/2025</a:t>
            </a:fld>
            <a:endParaRPr lang="en-GB"/>
          </a:p>
        </p:txBody>
      </p:sp>
      <p:sp>
        <p:nvSpPr>
          <p:cNvPr id="4" name="Slide Image Placeholder 3"/>
          <p:cNvSpPr>
            <a:spLocks noGrp="1" noRot="1" noChangeAspect="1"/>
          </p:cNvSpPr>
          <p:nvPr>
            <p:ph type="sldImg" idx="2"/>
          </p:nvPr>
        </p:nvSpPr>
        <p:spPr>
          <a:xfrm>
            <a:off x="106363" y="739775"/>
            <a:ext cx="6584950"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E0649404-AEEE-4B4E-B616-1BC6E4EEEF5D}" type="slidenum">
              <a:rPr lang="en-GB" smtClean="0"/>
              <a:t>‹#›</a:t>
            </a:fld>
            <a:endParaRPr lang="en-GB"/>
          </a:p>
        </p:txBody>
      </p:sp>
    </p:spTree>
    <p:extLst>
      <p:ext uri="{BB962C8B-B14F-4D97-AF65-F5344CB8AC3E}">
        <p14:creationId xmlns:p14="http://schemas.microsoft.com/office/powerpoint/2010/main" val="3173653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0649404-AEEE-4B4E-B616-1BC6E4EEEF5D}" type="slidenum">
              <a:rPr lang="en-GB" smtClean="0"/>
              <a:t>7</a:t>
            </a:fld>
            <a:endParaRPr lang="en-GB"/>
          </a:p>
        </p:txBody>
      </p:sp>
    </p:spTree>
    <p:extLst>
      <p:ext uri="{BB962C8B-B14F-4D97-AF65-F5344CB8AC3E}">
        <p14:creationId xmlns:p14="http://schemas.microsoft.com/office/powerpoint/2010/main" val="7059680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_Bottom">
    <p:spTree>
      <p:nvGrpSpPr>
        <p:cNvPr id="1" name=""/>
        <p:cNvGrpSpPr/>
        <p:nvPr/>
      </p:nvGrpSpPr>
      <p:grpSpPr>
        <a:xfrm>
          <a:off x="0" y="0"/>
          <a:ext cx="0" cy="0"/>
          <a:chOff x="0" y="0"/>
          <a:chExt cx="0" cy="0"/>
        </a:xfrm>
      </p:grpSpPr>
      <p:sp>
        <p:nvSpPr>
          <p:cNvPr id="3" name="Text Placeholder 2"/>
          <p:cNvSpPr>
            <a:spLocks noGrp="1"/>
          </p:cNvSpPr>
          <p:nvPr>
            <p:ph type="body" sz="quarter" idx="12" hasCustomPrompt="1"/>
          </p:nvPr>
        </p:nvSpPr>
        <p:spPr>
          <a:xfrm>
            <a:off x="250825" y="2555524"/>
            <a:ext cx="8316913" cy="519694"/>
          </a:xfrm>
          <a:prstGeom prst="rect">
            <a:avLst/>
          </a:prstGeom>
        </p:spPr>
        <p:txBody>
          <a:bodyPr lIns="0" anchor="b" anchorCtr="0">
            <a:noAutofit/>
          </a:bodyPr>
          <a:lstStyle>
            <a:lvl1pPr marL="216000" marR="0" indent="-216000" algn="l" defTabSz="914400" rtl="0" eaLnBrk="1" fontAlgn="auto" latinLnBrk="0" hangingPunct="1">
              <a:lnSpc>
                <a:spcPct val="100000"/>
              </a:lnSpc>
              <a:spcBef>
                <a:spcPts val="2200"/>
              </a:spcBef>
              <a:spcAft>
                <a:spcPts val="0"/>
              </a:spcAft>
              <a:buClr>
                <a:schemeClr val="bg1">
                  <a:lumMod val="65000"/>
                </a:schemeClr>
              </a:buClr>
              <a:buSzPct val="100000"/>
              <a:buFont typeface="Calibri" panose="020F0502020204030204" pitchFamily="34" charset="0"/>
              <a:buNone/>
              <a:tabLst/>
              <a:defRPr lang="en-US" sz="3200" b="1" kern="1200">
                <a:solidFill>
                  <a:schemeClr val="tx1"/>
                </a:solidFill>
                <a:latin typeface="Calibri" panose="020F0502020204030204" pitchFamily="34" charset="0"/>
                <a:ea typeface="+mj-ea"/>
                <a:cs typeface="Calibri" panose="020F0502020204030204" pitchFamily="34" charset="0"/>
              </a:defRPr>
            </a:lvl1pPr>
          </a:lstStyle>
          <a:p>
            <a:pPr marL="216000" marR="0" lvl="0" indent="-216000" algn="l" defTabSz="914400" rtl="0" eaLnBrk="1" fontAlgn="auto" latinLnBrk="0" hangingPunct="1">
              <a:lnSpc>
                <a:spcPct val="100000"/>
              </a:lnSpc>
              <a:spcBef>
                <a:spcPts val="2200"/>
              </a:spcBef>
              <a:spcAft>
                <a:spcPts val="0"/>
              </a:spcAft>
              <a:buClr>
                <a:schemeClr val="bg1">
                  <a:lumMod val="65000"/>
                </a:schemeClr>
              </a:buClr>
              <a:buSzPct val="100000"/>
              <a:buFont typeface="Calibri" panose="020F0502020204030204" pitchFamily="34" charset="0"/>
              <a:buNone/>
              <a:tabLst/>
              <a:defRPr/>
            </a:pPr>
            <a:r>
              <a:rPr lang="en-GB" dirty="0"/>
              <a:t>Title Slide v. 1 (logo at bottom)</a:t>
            </a:r>
            <a:endParaRPr lang="en-US" dirty="0"/>
          </a:p>
        </p:txBody>
      </p:sp>
      <p:sp>
        <p:nvSpPr>
          <p:cNvPr id="5" name="Text Placeholder 4"/>
          <p:cNvSpPr>
            <a:spLocks noGrp="1"/>
          </p:cNvSpPr>
          <p:nvPr>
            <p:ph type="body" sz="quarter" idx="13" hasCustomPrompt="1"/>
          </p:nvPr>
        </p:nvSpPr>
        <p:spPr>
          <a:xfrm>
            <a:off x="250825" y="3219112"/>
            <a:ext cx="8316912" cy="306684"/>
          </a:xfrm>
          <a:prstGeom prst="rect">
            <a:avLst/>
          </a:prstGeom>
        </p:spPr>
        <p:txBody>
          <a:bodyPr lIns="0">
            <a:noAutofit/>
          </a:bodyPr>
          <a:lstStyle>
            <a:lvl1pPr marL="216000" marR="0" indent="-216000" algn="l" defTabSz="914400" rtl="0" eaLnBrk="1" fontAlgn="auto" latinLnBrk="0" hangingPunct="1">
              <a:lnSpc>
                <a:spcPct val="100000"/>
              </a:lnSpc>
              <a:spcBef>
                <a:spcPts val="2200"/>
              </a:spcBef>
              <a:spcAft>
                <a:spcPts val="0"/>
              </a:spcAft>
              <a:buClr>
                <a:schemeClr val="bg1">
                  <a:lumMod val="65000"/>
                </a:schemeClr>
              </a:buClr>
              <a:buSzPct val="100000"/>
              <a:buFont typeface="Calibri" panose="020F0502020204030204" pitchFamily="34" charset="0"/>
              <a:buNone/>
              <a:tabLst/>
              <a:defRPr lang="en-US" sz="1600" kern="1200" baseline="0">
                <a:solidFill>
                  <a:schemeClr val="bg1">
                    <a:lumMod val="50000"/>
                  </a:schemeClr>
                </a:solidFill>
                <a:latin typeface="Calibri" panose="020F0502020204030204" pitchFamily="34" charset="0"/>
                <a:ea typeface="+mn-ea"/>
                <a:cs typeface="Calibri" panose="020F0502020204030204" pitchFamily="34" charset="0"/>
              </a:defRPr>
            </a:lvl1pPr>
          </a:lstStyle>
          <a:p>
            <a:pPr marL="216000" marR="0" lvl="0" indent="-216000" algn="l" defTabSz="914400" rtl="0" eaLnBrk="1" fontAlgn="auto" latinLnBrk="0" hangingPunct="1">
              <a:lnSpc>
                <a:spcPct val="100000"/>
              </a:lnSpc>
              <a:spcBef>
                <a:spcPts val="2200"/>
              </a:spcBef>
              <a:spcAft>
                <a:spcPts val="0"/>
              </a:spcAft>
              <a:buClr>
                <a:schemeClr val="bg1">
                  <a:lumMod val="65000"/>
                </a:schemeClr>
              </a:buClr>
              <a:buSzPct val="100000"/>
              <a:buFont typeface="Calibri" panose="020F0502020204030204" pitchFamily="34" charset="0"/>
              <a:buNone/>
              <a:tabLst/>
              <a:defRPr/>
            </a:pPr>
            <a:r>
              <a:rPr lang="en-US" dirty="0"/>
              <a:t>Name of presenter, affiliation</a:t>
            </a:r>
          </a:p>
        </p:txBody>
      </p:sp>
      <p:sp>
        <p:nvSpPr>
          <p:cNvPr id="22" name="Text Placeholder 4">
            <a:extLst>
              <a:ext uri="{FF2B5EF4-FFF2-40B4-BE49-F238E27FC236}">
                <a16:creationId xmlns:a16="http://schemas.microsoft.com/office/drawing/2014/main" id="{C9034874-11D5-DA4F-9B23-34D9DE8C6D01}"/>
              </a:ext>
            </a:extLst>
          </p:cNvPr>
          <p:cNvSpPr>
            <a:spLocks noGrp="1"/>
          </p:cNvSpPr>
          <p:nvPr>
            <p:ph type="body" sz="quarter" idx="14" hasCustomPrompt="1"/>
          </p:nvPr>
        </p:nvSpPr>
        <p:spPr>
          <a:xfrm>
            <a:off x="250825" y="3647152"/>
            <a:ext cx="8316912" cy="306684"/>
          </a:xfrm>
          <a:prstGeom prst="rect">
            <a:avLst/>
          </a:prstGeom>
        </p:spPr>
        <p:txBody>
          <a:bodyPr lIns="0">
            <a:noAutofit/>
          </a:bodyPr>
          <a:lstStyle>
            <a:lvl1pPr marL="216000" marR="0" indent="-216000" algn="l" defTabSz="914400" rtl="0" eaLnBrk="1" fontAlgn="auto" latinLnBrk="0" hangingPunct="1">
              <a:lnSpc>
                <a:spcPct val="100000"/>
              </a:lnSpc>
              <a:spcBef>
                <a:spcPts val="2200"/>
              </a:spcBef>
              <a:spcAft>
                <a:spcPts val="0"/>
              </a:spcAft>
              <a:buClr>
                <a:schemeClr val="bg1">
                  <a:lumMod val="65000"/>
                </a:schemeClr>
              </a:buClr>
              <a:buSzPct val="100000"/>
              <a:buFont typeface="Calibri" panose="020F0502020204030204" pitchFamily="34" charset="0"/>
              <a:buNone/>
              <a:tabLst/>
              <a:defRPr lang="en-US" sz="1600" kern="1200" baseline="0" dirty="0" smtClean="0">
                <a:solidFill>
                  <a:schemeClr val="bg1">
                    <a:lumMod val="50000"/>
                  </a:schemeClr>
                </a:solidFill>
                <a:latin typeface="Calibri" panose="020F0502020204030204" pitchFamily="34" charset="0"/>
                <a:ea typeface="+mn-ea"/>
                <a:cs typeface="Calibri" panose="020F0502020204030204" pitchFamily="34" charset="0"/>
              </a:defRPr>
            </a:lvl1pPr>
          </a:lstStyle>
          <a:p>
            <a:pPr marL="216000" marR="0" lvl="0" indent="-216000" algn="l" defTabSz="914400" rtl="0" eaLnBrk="1" fontAlgn="auto" latinLnBrk="0" hangingPunct="1">
              <a:lnSpc>
                <a:spcPct val="100000"/>
              </a:lnSpc>
              <a:spcBef>
                <a:spcPts val="2200"/>
              </a:spcBef>
              <a:spcAft>
                <a:spcPts val="0"/>
              </a:spcAft>
              <a:buClr>
                <a:schemeClr val="bg1">
                  <a:lumMod val="65000"/>
                </a:schemeClr>
              </a:buClr>
              <a:buSzPct val="100000"/>
              <a:buFont typeface="Calibri" panose="020F0502020204030204" pitchFamily="34" charset="0"/>
              <a:buNone/>
              <a:tabLst/>
              <a:defRPr/>
            </a:pPr>
            <a:r>
              <a:rPr lang="en-US" dirty="0"/>
              <a:t>Location &amp; date of presentation</a:t>
            </a:r>
          </a:p>
        </p:txBody>
      </p:sp>
      <p:grpSp>
        <p:nvGrpSpPr>
          <p:cNvPr id="6" name="Group 5"/>
          <p:cNvGrpSpPr/>
          <p:nvPr userDrawn="1"/>
        </p:nvGrpSpPr>
        <p:grpSpPr>
          <a:xfrm>
            <a:off x="0" y="4566602"/>
            <a:ext cx="9144000" cy="576898"/>
            <a:chOff x="0" y="4566602"/>
            <a:chExt cx="9144000" cy="576898"/>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566602"/>
              <a:ext cx="3509963" cy="576897"/>
            </a:xfrm>
            <a:prstGeom prst="rect">
              <a:avLst/>
            </a:prstGeom>
          </p:spPr>
        </p:pic>
        <p:sp>
          <p:nvSpPr>
            <p:cNvPr id="4" name="Rectangle 3"/>
            <p:cNvSpPr/>
            <p:nvPr userDrawn="1"/>
          </p:nvSpPr>
          <p:spPr>
            <a:xfrm>
              <a:off x="3362325" y="4566602"/>
              <a:ext cx="5781675" cy="576898"/>
            </a:xfrm>
            <a:prstGeom prst="rect">
              <a:avLst/>
            </a:prstGeom>
            <a:solidFill>
              <a:srgbClr val="004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3517537838"/>
      </p:ext>
    </p:extLst>
  </p:cSld>
  <p:clrMapOvr>
    <a:masterClrMapping/>
  </p:clrMapOvr>
  <p:extLst>
    <p:ext uri="{DCECCB84-F9BA-43D5-87BE-67443E8EF086}">
      <p15:sldGuideLst xmlns:p15="http://schemas.microsoft.com/office/powerpoint/2012/main">
        <p15:guide id="1" pos="158" userDrawn="1">
          <p15:clr>
            <a:srgbClr val="FBAE40"/>
          </p15:clr>
        </p15:guide>
        <p15:guide id="2" orient="horz" pos="826" userDrawn="1">
          <p15:clr>
            <a:srgbClr val="FBAE40"/>
          </p15:clr>
        </p15:guide>
        <p15:guide id="3" pos="5602" userDrawn="1">
          <p15:clr>
            <a:srgbClr val="FBAE40"/>
          </p15:clr>
        </p15:guide>
        <p15:guide id="4" pos="539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_Top">
    <p:spTree>
      <p:nvGrpSpPr>
        <p:cNvPr id="1" name=""/>
        <p:cNvGrpSpPr/>
        <p:nvPr/>
      </p:nvGrpSpPr>
      <p:grpSpPr>
        <a:xfrm>
          <a:off x="0" y="0"/>
          <a:ext cx="0" cy="0"/>
          <a:chOff x="0" y="0"/>
          <a:chExt cx="0" cy="0"/>
        </a:xfrm>
      </p:grpSpPr>
      <p:sp>
        <p:nvSpPr>
          <p:cNvPr id="3" name="Text Placeholder 2"/>
          <p:cNvSpPr>
            <a:spLocks noGrp="1"/>
          </p:cNvSpPr>
          <p:nvPr>
            <p:ph type="body" sz="quarter" idx="12" hasCustomPrompt="1"/>
          </p:nvPr>
        </p:nvSpPr>
        <p:spPr>
          <a:xfrm>
            <a:off x="250825" y="2555524"/>
            <a:ext cx="8316913" cy="519694"/>
          </a:xfrm>
          <a:prstGeom prst="rect">
            <a:avLst/>
          </a:prstGeom>
        </p:spPr>
        <p:txBody>
          <a:bodyPr lIns="0" anchor="b" anchorCtr="0">
            <a:noAutofit/>
          </a:bodyPr>
          <a:lstStyle>
            <a:lvl1pPr marL="0" marR="0" indent="0" algn="l" defTabSz="914400" rtl="0" eaLnBrk="1" fontAlgn="auto" latinLnBrk="0" hangingPunct="1">
              <a:lnSpc>
                <a:spcPct val="100000"/>
              </a:lnSpc>
              <a:spcBef>
                <a:spcPct val="0"/>
              </a:spcBef>
              <a:spcAft>
                <a:spcPts val="0"/>
              </a:spcAft>
              <a:buClr>
                <a:schemeClr val="bg1">
                  <a:lumMod val="65000"/>
                </a:schemeClr>
              </a:buClr>
              <a:buSzPct val="100000"/>
              <a:buFont typeface="Calibri" panose="020F0502020204030204" pitchFamily="34" charset="0"/>
              <a:buNone/>
              <a:tabLst/>
              <a:defRPr lang="en-US" sz="3200" b="1" kern="1200" dirty="0">
                <a:solidFill>
                  <a:schemeClr val="tx1"/>
                </a:solidFill>
                <a:latin typeface="Calibri" panose="020F0502020204030204" pitchFamily="34" charset="0"/>
                <a:ea typeface="+mj-ea"/>
                <a:cs typeface="Calibri" panose="020F0502020204030204" pitchFamily="34" charset="0"/>
              </a:defRPr>
            </a:lvl1pPr>
          </a:lstStyle>
          <a:p>
            <a:r>
              <a:rPr lang="en-GB" dirty="0"/>
              <a:t>Title Slide v. 2 (logo at top)</a:t>
            </a:r>
          </a:p>
        </p:txBody>
      </p:sp>
      <p:sp>
        <p:nvSpPr>
          <p:cNvPr id="5" name="Text Placeholder 4"/>
          <p:cNvSpPr>
            <a:spLocks noGrp="1"/>
          </p:cNvSpPr>
          <p:nvPr>
            <p:ph type="body" sz="quarter" idx="13" hasCustomPrompt="1"/>
          </p:nvPr>
        </p:nvSpPr>
        <p:spPr>
          <a:xfrm>
            <a:off x="250825" y="3219112"/>
            <a:ext cx="8316912" cy="306684"/>
          </a:xfrm>
          <a:prstGeom prst="rect">
            <a:avLst/>
          </a:prstGeom>
        </p:spPr>
        <p:txBody>
          <a:bodyPr lIns="0">
            <a:noAutofit/>
          </a:bodyPr>
          <a:lstStyle>
            <a:lvl1pPr marL="216000" marR="0" indent="-216000" algn="l" defTabSz="914400" rtl="0" eaLnBrk="1" fontAlgn="auto" latinLnBrk="0" hangingPunct="1">
              <a:lnSpc>
                <a:spcPct val="100000"/>
              </a:lnSpc>
              <a:spcBef>
                <a:spcPts val="2200"/>
              </a:spcBef>
              <a:spcAft>
                <a:spcPts val="0"/>
              </a:spcAft>
              <a:buClr>
                <a:schemeClr val="bg1">
                  <a:lumMod val="65000"/>
                </a:schemeClr>
              </a:buClr>
              <a:buSzPct val="100000"/>
              <a:buFont typeface="Calibri" panose="020F0502020204030204" pitchFamily="34" charset="0"/>
              <a:buNone/>
              <a:tabLst/>
              <a:defRPr lang="en-US" sz="1600" kern="1200" baseline="0">
                <a:solidFill>
                  <a:schemeClr val="bg1">
                    <a:lumMod val="50000"/>
                  </a:schemeClr>
                </a:solidFill>
                <a:latin typeface="Calibri" panose="020F0502020204030204" pitchFamily="34" charset="0"/>
                <a:ea typeface="+mn-ea"/>
                <a:cs typeface="Calibri" panose="020F0502020204030204" pitchFamily="34" charset="0"/>
              </a:defRPr>
            </a:lvl1pPr>
          </a:lstStyle>
          <a:p>
            <a:pPr marL="216000" marR="0" lvl="0" indent="-216000" algn="l" defTabSz="914400" rtl="0" eaLnBrk="1" fontAlgn="auto" latinLnBrk="0" hangingPunct="1">
              <a:lnSpc>
                <a:spcPct val="100000"/>
              </a:lnSpc>
              <a:spcBef>
                <a:spcPts val="2200"/>
              </a:spcBef>
              <a:spcAft>
                <a:spcPts val="0"/>
              </a:spcAft>
              <a:buClr>
                <a:schemeClr val="bg1">
                  <a:lumMod val="65000"/>
                </a:schemeClr>
              </a:buClr>
              <a:buSzPct val="100000"/>
              <a:buFont typeface="Calibri" panose="020F0502020204030204" pitchFamily="34" charset="0"/>
              <a:buNone/>
              <a:tabLst/>
              <a:defRPr/>
            </a:pPr>
            <a:r>
              <a:rPr lang="en-US" dirty="0"/>
              <a:t>Name of presenter, affiliation</a:t>
            </a:r>
          </a:p>
        </p:txBody>
      </p:sp>
      <p:sp>
        <p:nvSpPr>
          <p:cNvPr id="22" name="Text Placeholder 4">
            <a:extLst>
              <a:ext uri="{FF2B5EF4-FFF2-40B4-BE49-F238E27FC236}">
                <a16:creationId xmlns:a16="http://schemas.microsoft.com/office/drawing/2014/main" id="{C9034874-11D5-DA4F-9B23-34D9DE8C6D01}"/>
              </a:ext>
            </a:extLst>
          </p:cNvPr>
          <p:cNvSpPr>
            <a:spLocks noGrp="1"/>
          </p:cNvSpPr>
          <p:nvPr>
            <p:ph type="body" sz="quarter" idx="14" hasCustomPrompt="1"/>
          </p:nvPr>
        </p:nvSpPr>
        <p:spPr>
          <a:xfrm>
            <a:off x="250825" y="3647149"/>
            <a:ext cx="8316912" cy="306684"/>
          </a:xfrm>
          <a:prstGeom prst="rect">
            <a:avLst/>
          </a:prstGeom>
        </p:spPr>
        <p:txBody>
          <a:bodyPr lIns="0">
            <a:noAutofit/>
          </a:bodyPr>
          <a:lstStyle>
            <a:lvl1pPr marL="216000" marR="0" indent="-216000" algn="l" defTabSz="914400" rtl="0" eaLnBrk="1" fontAlgn="auto" latinLnBrk="0" hangingPunct="1">
              <a:lnSpc>
                <a:spcPct val="100000"/>
              </a:lnSpc>
              <a:spcBef>
                <a:spcPts val="2200"/>
              </a:spcBef>
              <a:spcAft>
                <a:spcPts val="0"/>
              </a:spcAft>
              <a:buClr>
                <a:schemeClr val="bg1">
                  <a:lumMod val="65000"/>
                </a:schemeClr>
              </a:buClr>
              <a:buSzPct val="100000"/>
              <a:buFont typeface="Calibri" panose="020F0502020204030204" pitchFamily="34" charset="0"/>
              <a:buNone/>
              <a:tabLst/>
              <a:defRPr lang="en-US" sz="1600" kern="1200" baseline="0" dirty="0" smtClean="0">
                <a:solidFill>
                  <a:schemeClr val="bg1">
                    <a:lumMod val="50000"/>
                  </a:schemeClr>
                </a:solidFill>
                <a:latin typeface="Calibri" panose="020F0502020204030204" pitchFamily="34" charset="0"/>
                <a:ea typeface="+mn-ea"/>
                <a:cs typeface="Calibri" panose="020F0502020204030204" pitchFamily="34" charset="0"/>
              </a:defRPr>
            </a:lvl1pPr>
          </a:lstStyle>
          <a:p>
            <a:pPr marL="216000" marR="0" lvl="0" indent="-216000" algn="l" defTabSz="914400" rtl="0" eaLnBrk="1" fontAlgn="auto" latinLnBrk="0" hangingPunct="1">
              <a:lnSpc>
                <a:spcPct val="100000"/>
              </a:lnSpc>
              <a:spcBef>
                <a:spcPts val="2200"/>
              </a:spcBef>
              <a:spcAft>
                <a:spcPts val="0"/>
              </a:spcAft>
              <a:buClr>
                <a:schemeClr val="bg1">
                  <a:lumMod val="65000"/>
                </a:schemeClr>
              </a:buClr>
              <a:buSzPct val="100000"/>
              <a:buFont typeface="Calibri" panose="020F0502020204030204" pitchFamily="34" charset="0"/>
              <a:buNone/>
              <a:tabLst/>
              <a:defRPr/>
            </a:pPr>
            <a:r>
              <a:rPr lang="en-US" dirty="0"/>
              <a:t>Location &amp; date of presentation</a:t>
            </a:r>
          </a:p>
        </p:txBody>
      </p:sp>
      <p:grpSp>
        <p:nvGrpSpPr>
          <p:cNvPr id="6" name="Group 5"/>
          <p:cNvGrpSpPr/>
          <p:nvPr userDrawn="1"/>
        </p:nvGrpSpPr>
        <p:grpSpPr>
          <a:xfrm>
            <a:off x="0" y="0"/>
            <a:ext cx="9144000" cy="576898"/>
            <a:chOff x="0" y="0"/>
            <a:chExt cx="9144000" cy="576898"/>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3509963" cy="576897"/>
            </a:xfrm>
            <a:prstGeom prst="rect">
              <a:avLst/>
            </a:prstGeom>
          </p:spPr>
        </p:pic>
        <p:sp>
          <p:nvSpPr>
            <p:cNvPr id="4" name="Rectangle 3"/>
            <p:cNvSpPr/>
            <p:nvPr userDrawn="1"/>
          </p:nvSpPr>
          <p:spPr>
            <a:xfrm>
              <a:off x="3362325" y="0"/>
              <a:ext cx="5781675" cy="576898"/>
            </a:xfrm>
            <a:prstGeom prst="rect">
              <a:avLst/>
            </a:prstGeom>
            <a:solidFill>
              <a:srgbClr val="004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1567085593"/>
      </p:ext>
    </p:extLst>
  </p:cSld>
  <p:clrMapOvr>
    <a:masterClrMapping/>
  </p:clrMapOvr>
  <p:extLst>
    <p:ext uri="{DCECCB84-F9BA-43D5-87BE-67443E8EF086}">
      <p15:sldGuideLst xmlns:p15="http://schemas.microsoft.com/office/powerpoint/2012/main">
        <p15:guide id="1" pos="158">
          <p15:clr>
            <a:srgbClr val="FBAE40"/>
          </p15:clr>
        </p15:guide>
        <p15:guide id="2" orient="horz" pos="826">
          <p15:clr>
            <a:srgbClr val="FBAE40"/>
          </p15:clr>
        </p15:guide>
        <p15:guide id="3" pos="5602">
          <p15:clr>
            <a:srgbClr val="FBAE40"/>
          </p15:clr>
        </p15:guide>
        <p15:guide id="4" pos="539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text">
    <p:spTree>
      <p:nvGrpSpPr>
        <p:cNvPr id="1" name=""/>
        <p:cNvGrpSpPr/>
        <p:nvPr/>
      </p:nvGrpSpPr>
      <p:grpSpPr>
        <a:xfrm>
          <a:off x="0" y="0"/>
          <a:ext cx="0" cy="0"/>
          <a:chOff x="0" y="0"/>
          <a:chExt cx="0" cy="0"/>
        </a:xfrm>
      </p:grpSpPr>
      <p:sp>
        <p:nvSpPr>
          <p:cNvPr id="14" name="Text Placeholder 3">
            <a:extLst>
              <a:ext uri="{FF2B5EF4-FFF2-40B4-BE49-F238E27FC236}">
                <a16:creationId xmlns:a16="http://schemas.microsoft.com/office/drawing/2014/main" id="{8441CA57-6943-9F41-9E1E-50E2F585B99E}"/>
              </a:ext>
            </a:extLst>
          </p:cNvPr>
          <p:cNvSpPr>
            <a:spLocks noGrp="1"/>
          </p:cNvSpPr>
          <p:nvPr>
            <p:ph type="body" sz="quarter" idx="12" hasCustomPrompt="1"/>
          </p:nvPr>
        </p:nvSpPr>
        <p:spPr>
          <a:xfrm>
            <a:off x="250824" y="231775"/>
            <a:ext cx="8316913" cy="434767"/>
          </a:xfrm>
          <a:prstGeom prst="rect">
            <a:avLst/>
          </a:prstGeom>
        </p:spPr>
        <p:txBody>
          <a:bodyPr lIns="0">
            <a:noAutofit/>
          </a:bodyPr>
          <a:lstStyle>
            <a:lvl1pPr marL="0" indent="0">
              <a:buNone/>
              <a:defRPr lang="en-US" sz="2400" b="1" kern="1200" baseline="0" dirty="0">
                <a:solidFill>
                  <a:schemeClr val="tx1"/>
                </a:solidFill>
                <a:uFill>
                  <a:solidFill>
                    <a:schemeClr val="tx2"/>
                  </a:solidFill>
                </a:uFill>
                <a:latin typeface="Calibri" panose="020F0502020204030204" pitchFamily="34" charset="0"/>
                <a:ea typeface="+mj-ea"/>
                <a:cs typeface="Calibri" panose="020F0502020204030204" pitchFamily="34" charset="0"/>
              </a:defRPr>
            </a:lvl1pPr>
          </a:lstStyle>
          <a:p>
            <a:pPr lvl="0"/>
            <a:r>
              <a:rPr lang="en-US" dirty="0"/>
              <a:t>Title – one line</a:t>
            </a:r>
          </a:p>
        </p:txBody>
      </p:sp>
      <p:sp>
        <p:nvSpPr>
          <p:cNvPr id="5" name="Text Placeholder 4">
            <a:extLst>
              <a:ext uri="{FF2B5EF4-FFF2-40B4-BE49-F238E27FC236}">
                <a16:creationId xmlns:a16="http://schemas.microsoft.com/office/drawing/2014/main" id="{A26A7C0A-1BA5-C74C-BEC1-1A990858C7D9}"/>
              </a:ext>
            </a:extLst>
          </p:cNvPr>
          <p:cNvSpPr>
            <a:spLocks noGrp="1"/>
          </p:cNvSpPr>
          <p:nvPr>
            <p:ph type="body" sz="quarter" idx="13" hasCustomPrompt="1"/>
          </p:nvPr>
        </p:nvSpPr>
        <p:spPr>
          <a:xfrm>
            <a:off x="250825" y="779463"/>
            <a:ext cx="8316913" cy="3871118"/>
          </a:xfrm>
          <a:prstGeom prst="rect">
            <a:avLst/>
          </a:prstGeom>
        </p:spPr>
        <p:txBody>
          <a:bodyPr lIns="0"/>
          <a:lstStyle>
            <a:lvl1pPr marL="360000" indent="-179388">
              <a:spcBef>
                <a:spcPts val="1000"/>
              </a:spcBef>
              <a:buClr>
                <a:schemeClr val="tx1"/>
              </a:buClr>
              <a:buFont typeface="Arial" panose="020B0604020202020204" pitchFamily="34" charset="0"/>
              <a:buChar char="•"/>
              <a:defRPr sz="2000" baseline="0">
                <a:solidFill>
                  <a:schemeClr val="tx1"/>
                </a:solidFill>
                <a:latin typeface="Calibri" panose="020F0502020204030204" pitchFamily="34" charset="0"/>
                <a:cs typeface="Calibri" panose="020F0502020204030204" pitchFamily="34" charset="0"/>
              </a:defRPr>
            </a:lvl1pPr>
            <a:lvl2pPr marL="540000" indent="-180000">
              <a:buClr>
                <a:schemeClr val="tx1"/>
              </a:buClr>
              <a:buFont typeface="Arial" panose="020B0604020202020204" pitchFamily="34" charset="0"/>
              <a:buChar char="•"/>
              <a:defRPr sz="1800">
                <a:latin typeface="Calibri" panose="020F0502020204030204" pitchFamily="34" charset="0"/>
                <a:cs typeface="Calibri" panose="020F0502020204030204" pitchFamily="34" charset="0"/>
              </a:defRPr>
            </a:lvl2pPr>
            <a:lvl3pPr marL="719138" indent="-179388">
              <a:buClr>
                <a:schemeClr val="tx1"/>
              </a:buClr>
              <a:buFont typeface="Arial" panose="020B0604020202020204" pitchFamily="34" charset="0"/>
              <a:buChar char="•"/>
              <a:defRPr sz="1600">
                <a:latin typeface="Calibri" panose="020F0502020204030204" pitchFamily="34" charset="0"/>
                <a:cs typeface="Calibri" panose="020F0502020204030204" pitchFamily="34" charset="0"/>
              </a:defRPr>
            </a:lvl3pPr>
            <a:lvl4pPr marL="900113" indent="-180975">
              <a:spcBef>
                <a:spcPts val="500"/>
              </a:spcBef>
              <a:buClr>
                <a:schemeClr val="tx1"/>
              </a:buClr>
              <a:buFont typeface="Arial" panose="020B0604020202020204" pitchFamily="34" charset="0"/>
              <a:buChar char="•"/>
              <a:defRPr sz="1400">
                <a:latin typeface="Calibri" panose="020F0502020204030204" pitchFamily="34" charset="0"/>
                <a:cs typeface="Calibri" panose="020F0502020204030204" pitchFamily="34" charset="0"/>
              </a:defRPr>
            </a:lvl4pPr>
            <a:lvl5pPr marL="1080000" indent="-180000">
              <a:spcBef>
                <a:spcPts val="500"/>
              </a:spcBef>
              <a:buClr>
                <a:schemeClr val="tx1"/>
              </a:buClr>
              <a:buFont typeface="Arial" panose="020B0604020202020204" pitchFamily="34" charset="0"/>
              <a:buChar char="•"/>
              <a:defRPr sz="1200">
                <a:latin typeface="Calibri" panose="020F0502020204030204" pitchFamily="34" charset="0"/>
                <a:cs typeface="Calibri" panose="020F0502020204030204" pitchFamily="34" charset="0"/>
              </a:defRPr>
            </a:lvl5pPr>
          </a:lstStyle>
          <a:p>
            <a:pPr lvl="0"/>
            <a:r>
              <a:rPr lang="en-US" dirty="0"/>
              <a:t>Content slide – TCP logo only necessary on first slide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13663072"/>
      </p:ext>
    </p:extLst>
  </p:cSld>
  <p:clrMapOvr>
    <a:masterClrMapping/>
  </p:clrMapOvr>
  <p:extLst>
    <p:ext uri="{DCECCB84-F9BA-43D5-87BE-67443E8EF086}">
      <p15:sldGuideLst xmlns:p15="http://schemas.microsoft.com/office/powerpoint/2012/main">
        <p15:guide id="1" orient="horz" pos="146" userDrawn="1">
          <p15:clr>
            <a:srgbClr val="FBAE40"/>
          </p15:clr>
        </p15:guide>
        <p15:guide id="2" pos="158" userDrawn="1">
          <p15:clr>
            <a:srgbClr val="FBAE40"/>
          </p15:clr>
        </p15:guide>
        <p15:guide id="3" orient="horz" pos="1620" userDrawn="1">
          <p15:clr>
            <a:srgbClr val="FBAE40"/>
          </p15:clr>
        </p15:guide>
        <p15:guide id="4" pos="5602" userDrawn="1">
          <p15:clr>
            <a:srgbClr val="FBAE40"/>
          </p15:clr>
        </p15:guide>
        <p15:guide id="5" pos="539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Graph &amp; Key Poin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4C7B6C7-20A7-0644-AFFD-0DC74CEEAA6B}"/>
              </a:ext>
            </a:extLst>
          </p:cNvPr>
          <p:cNvSpPr>
            <a:spLocks noGrp="1"/>
          </p:cNvSpPr>
          <p:nvPr>
            <p:ph type="body" sz="quarter" idx="12" hasCustomPrompt="1"/>
          </p:nvPr>
        </p:nvSpPr>
        <p:spPr>
          <a:xfrm>
            <a:off x="250824" y="231775"/>
            <a:ext cx="8316913" cy="434767"/>
          </a:xfrm>
          <a:prstGeom prst="rect">
            <a:avLst/>
          </a:prstGeom>
        </p:spPr>
        <p:txBody>
          <a:bodyPr lIns="0">
            <a:noAutofit/>
          </a:bodyPr>
          <a:lstStyle>
            <a:lvl1pPr marL="0" indent="0">
              <a:buNone/>
              <a:defRPr lang="en-US" sz="2400" b="1" kern="1200" baseline="0" dirty="0">
                <a:solidFill>
                  <a:schemeClr val="tx1"/>
                </a:solidFill>
                <a:uFill>
                  <a:solidFill>
                    <a:schemeClr val="tx2"/>
                  </a:solidFill>
                </a:uFill>
                <a:latin typeface="Calibri" panose="020F0502020204030204" pitchFamily="34" charset="0"/>
                <a:ea typeface="+mj-ea"/>
                <a:cs typeface="Calibri" panose="020F0502020204030204" pitchFamily="34" charset="0"/>
              </a:defRPr>
            </a:lvl1pPr>
          </a:lstStyle>
          <a:p>
            <a:pPr lvl="0"/>
            <a:r>
              <a:rPr lang="en-US" dirty="0"/>
              <a:t>Title – one line</a:t>
            </a:r>
          </a:p>
        </p:txBody>
      </p:sp>
      <p:sp>
        <p:nvSpPr>
          <p:cNvPr id="14" name="Text Placeholder 3">
            <a:extLst>
              <a:ext uri="{FF2B5EF4-FFF2-40B4-BE49-F238E27FC236}">
                <a16:creationId xmlns:a16="http://schemas.microsoft.com/office/drawing/2014/main" id="{83349B83-1EFF-784E-93D0-021CF6186D9A}"/>
              </a:ext>
            </a:extLst>
          </p:cNvPr>
          <p:cNvSpPr>
            <a:spLocks noGrp="1"/>
          </p:cNvSpPr>
          <p:nvPr>
            <p:ph type="body" sz="quarter" idx="13" hasCustomPrompt="1"/>
          </p:nvPr>
        </p:nvSpPr>
        <p:spPr>
          <a:xfrm>
            <a:off x="1416858" y="4420917"/>
            <a:ext cx="6431742" cy="434767"/>
          </a:xfrm>
          <a:prstGeom prst="rect">
            <a:avLst/>
          </a:prstGeom>
        </p:spPr>
        <p:txBody>
          <a:bodyPr lIns="0" anchor="ctr">
            <a:noAutofit/>
          </a:bodyPr>
          <a:lstStyle>
            <a:lvl1pPr marL="0" indent="0">
              <a:buNone/>
              <a:defRPr lang="en-US" sz="1600" b="0" kern="1200" baseline="0" dirty="0">
                <a:solidFill>
                  <a:schemeClr val="tx1"/>
                </a:solidFill>
                <a:uFill>
                  <a:solidFill>
                    <a:schemeClr val="tx2"/>
                  </a:solidFill>
                </a:uFill>
                <a:latin typeface="Calibri" panose="020F0502020204030204" pitchFamily="34" charset="0"/>
                <a:ea typeface="+mj-ea"/>
                <a:cs typeface="Calibri" panose="020F0502020204030204" pitchFamily="34" charset="0"/>
              </a:defRPr>
            </a:lvl1pPr>
          </a:lstStyle>
          <a:p>
            <a:pPr lvl="0"/>
            <a:r>
              <a:rPr lang="en-US" dirty="0"/>
              <a:t>Key point</a:t>
            </a:r>
          </a:p>
        </p:txBody>
      </p:sp>
      <p:sp>
        <p:nvSpPr>
          <p:cNvPr id="19" name="Text Placeholder 18">
            <a:extLst>
              <a:ext uri="{FF2B5EF4-FFF2-40B4-BE49-F238E27FC236}">
                <a16:creationId xmlns:a16="http://schemas.microsoft.com/office/drawing/2014/main" id="{9246A33C-4CCA-D94F-B63F-FDDF33C59417}"/>
              </a:ext>
            </a:extLst>
          </p:cNvPr>
          <p:cNvSpPr>
            <a:spLocks noGrp="1"/>
          </p:cNvSpPr>
          <p:nvPr>
            <p:ph type="body" sz="quarter" idx="14" hasCustomPrompt="1"/>
          </p:nvPr>
        </p:nvSpPr>
        <p:spPr>
          <a:xfrm>
            <a:off x="250825" y="728870"/>
            <a:ext cx="8316913" cy="284370"/>
          </a:xfrm>
          <a:prstGeom prst="rect">
            <a:avLst/>
          </a:prstGeom>
        </p:spPr>
        <p:txBody>
          <a:bodyPr/>
          <a:lstStyle>
            <a:lvl1pPr marL="0" indent="0" algn="ctr">
              <a:buNone/>
              <a:defRPr lang="en-US" sz="1600" kern="1200" dirty="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Graph title, centered</a:t>
            </a:r>
          </a:p>
        </p:txBody>
      </p:sp>
      <p:sp>
        <p:nvSpPr>
          <p:cNvPr id="3" name="Picture Placeholder 2"/>
          <p:cNvSpPr>
            <a:spLocks noGrp="1"/>
          </p:cNvSpPr>
          <p:nvPr>
            <p:ph type="pic" sz="quarter" idx="15"/>
          </p:nvPr>
        </p:nvSpPr>
        <p:spPr>
          <a:xfrm>
            <a:off x="844500" y="1075568"/>
            <a:ext cx="7576458" cy="3053747"/>
          </a:xfrm>
          <a:prstGeom prst="rect">
            <a:avLst/>
          </a:prstGeom>
        </p:spPr>
        <p:txBody>
          <a:bodyPr/>
          <a:lstStyle/>
          <a:p>
            <a:endParaRPr lang="en-GB"/>
          </a:p>
        </p:txBody>
      </p:sp>
    </p:spTree>
    <p:extLst>
      <p:ext uri="{BB962C8B-B14F-4D97-AF65-F5344CB8AC3E}">
        <p14:creationId xmlns:p14="http://schemas.microsoft.com/office/powerpoint/2010/main" val="277405737"/>
      </p:ext>
    </p:extLst>
  </p:cSld>
  <p:clrMapOvr>
    <a:masterClrMapping/>
  </p:clrMapOvr>
  <p:extLst>
    <p:ext uri="{DCECCB84-F9BA-43D5-87BE-67443E8EF086}">
      <p15:sldGuideLst xmlns:p15="http://schemas.microsoft.com/office/powerpoint/2012/main">
        <p15:guide id="1" pos="158" userDrawn="1">
          <p15:clr>
            <a:srgbClr val="FBAE40"/>
          </p15:clr>
        </p15:guide>
        <p15:guide id="2" pos="5602" userDrawn="1">
          <p15:clr>
            <a:srgbClr val="FBAE40"/>
          </p15:clr>
        </p15:guide>
        <p15:guide id="3" orient="horz" pos="146" userDrawn="1">
          <p15:clr>
            <a:srgbClr val="FBAE40"/>
          </p15:clr>
        </p15:guide>
        <p15:guide id="4" pos="539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ransition slide">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D95F3DF4-8EA0-6440-9F6C-69B61C554843}"/>
              </a:ext>
            </a:extLst>
          </p:cNvPr>
          <p:cNvSpPr>
            <a:spLocks noGrp="1"/>
          </p:cNvSpPr>
          <p:nvPr>
            <p:ph type="body" sz="quarter" idx="12" hasCustomPrompt="1"/>
          </p:nvPr>
        </p:nvSpPr>
        <p:spPr>
          <a:xfrm>
            <a:off x="250825" y="1804726"/>
            <a:ext cx="8316913" cy="519694"/>
          </a:xfrm>
          <a:prstGeom prst="rect">
            <a:avLst/>
          </a:prstGeom>
        </p:spPr>
        <p:txBody>
          <a:bodyPr lIns="0" anchor="b" anchorCtr="0">
            <a:noAutofit/>
          </a:bodyPr>
          <a:lstStyle>
            <a:lvl1pPr marL="0" marR="0" indent="0" algn="l" defTabSz="914400" rtl="0" eaLnBrk="1" fontAlgn="auto" latinLnBrk="0" hangingPunct="1">
              <a:lnSpc>
                <a:spcPct val="100000"/>
              </a:lnSpc>
              <a:spcBef>
                <a:spcPct val="0"/>
              </a:spcBef>
              <a:spcAft>
                <a:spcPts val="0"/>
              </a:spcAft>
              <a:buClr>
                <a:schemeClr val="bg1">
                  <a:lumMod val="65000"/>
                </a:schemeClr>
              </a:buClr>
              <a:buSzPct val="100000"/>
              <a:buFont typeface="Calibri" panose="020F0502020204030204" pitchFamily="34" charset="0"/>
              <a:buNone/>
              <a:tabLst/>
              <a:defRPr lang="en-US" sz="3200" b="1" kern="1200" dirty="0">
                <a:solidFill>
                  <a:schemeClr val="tx1"/>
                </a:solidFill>
                <a:latin typeface="Calibri" panose="020F0502020204030204" pitchFamily="34" charset="0"/>
                <a:ea typeface="+mj-ea"/>
                <a:cs typeface="Calibri" panose="020F0502020204030204" pitchFamily="34" charset="0"/>
              </a:defRPr>
            </a:lvl1pPr>
          </a:lstStyle>
          <a:p>
            <a:pPr marL="216000" marR="0" lvl="0" indent="-216000" algn="l" defTabSz="914400" rtl="0" eaLnBrk="1" fontAlgn="auto" latinLnBrk="0" hangingPunct="1">
              <a:lnSpc>
                <a:spcPct val="100000"/>
              </a:lnSpc>
              <a:spcBef>
                <a:spcPts val="2200"/>
              </a:spcBef>
              <a:spcAft>
                <a:spcPts val="0"/>
              </a:spcAft>
              <a:buClr>
                <a:schemeClr val="bg1">
                  <a:lumMod val="65000"/>
                </a:schemeClr>
              </a:buClr>
              <a:buSzPct val="100000"/>
              <a:buFont typeface="Calibri" panose="020F0502020204030204" pitchFamily="34" charset="0"/>
              <a:buNone/>
              <a:tabLst/>
              <a:defRPr/>
            </a:pPr>
            <a:r>
              <a:rPr lang="en-US" dirty="0"/>
              <a:t>Transition slide – TCP logo on bottom (optional)</a:t>
            </a:r>
          </a:p>
        </p:txBody>
      </p:sp>
      <p:sp>
        <p:nvSpPr>
          <p:cNvPr id="12" name="Text Placeholder 4">
            <a:extLst>
              <a:ext uri="{FF2B5EF4-FFF2-40B4-BE49-F238E27FC236}">
                <a16:creationId xmlns:a16="http://schemas.microsoft.com/office/drawing/2014/main" id="{835992F8-323D-EF4B-867E-02F746EE31C0}"/>
              </a:ext>
            </a:extLst>
          </p:cNvPr>
          <p:cNvSpPr>
            <a:spLocks noGrp="1"/>
          </p:cNvSpPr>
          <p:nvPr>
            <p:ph type="body" sz="quarter" idx="13" hasCustomPrompt="1"/>
          </p:nvPr>
        </p:nvSpPr>
        <p:spPr>
          <a:xfrm>
            <a:off x="250825" y="2339080"/>
            <a:ext cx="8316913" cy="293284"/>
          </a:xfrm>
          <a:prstGeom prst="rect">
            <a:avLst/>
          </a:prstGeom>
        </p:spPr>
        <p:txBody>
          <a:bodyPr lIns="0">
            <a:noAutofit/>
          </a:bodyPr>
          <a:lstStyle>
            <a:lvl1pPr marL="216000" marR="0" indent="-216000" algn="l" defTabSz="914400" rtl="0" eaLnBrk="1" fontAlgn="auto" latinLnBrk="0" hangingPunct="1">
              <a:lnSpc>
                <a:spcPct val="100000"/>
              </a:lnSpc>
              <a:spcBef>
                <a:spcPts val="1000"/>
              </a:spcBef>
              <a:spcAft>
                <a:spcPts val="0"/>
              </a:spcAft>
              <a:buClr>
                <a:schemeClr val="bg1">
                  <a:lumMod val="65000"/>
                </a:schemeClr>
              </a:buClr>
              <a:buSzPct val="100000"/>
              <a:buFont typeface="Calibri" panose="020F0502020204030204" pitchFamily="34" charset="0"/>
              <a:buNone/>
              <a:tabLst/>
              <a:defRPr lang="en-US" sz="1600" kern="1200" baseline="0" dirty="0" smtClean="0">
                <a:solidFill>
                  <a:schemeClr val="bg1">
                    <a:lumMod val="50000"/>
                  </a:schemeClr>
                </a:solidFill>
                <a:latin typeface="Calibri" panose="020F0502020204030204" pitchFamily="34" charset="0"/>
                <a:ea typeface="+mn-ea"/>
                <a:cs typeface="Calibri" panose="020F0502020204030204" pitchFamily="34" charset="0"/>
              </a:defRPr>
            </a:lvl1pPr>
          </a:lstStyle>
          <a:p>
            <a:pPr marL="216000" marR="0" lvl="0" indent="-216000" algn="l" defTabSz="914400" rtl="0" eaLnBrk="1" fontAlgn="auto" latinLnBrk="0" hangingPunct="1">
              <a:lnSpc>
                <a:spcPct val="100000"/>
              </a:lnSpc>
              <a:spcBef>
                <a:spcPts val="2200"/>
              </a:spcBef>
              <a:spcAft>
                <a:spcPts val="0"/>
              </a:spcAft>
              <a:buClr>
                <a:schemeClr val="bg1">
                  <a:lumMod val="65000"/>
                </a:schemeClr>
              </a:buClr>
              <a:buSzPct val="100000"/>
              <a:buFont typeface="Calibri" panose="020F0502020204030204" pitchFamily="34" charset="0"/>
              <a:buNone/>
              <a:tabLst/>
              <a:defRPr/>
            </a:pPr>
            <a:r>
              <a:rPr lang="en-US" dirty="0"/>
              <a:t>Line 1</a:t>
            </a:r>
          </a:p>
        </p:txBody>
      </p:sp>
      <p:sp>
        <p:nvSpPr>
          <p:cNvPr id="9" name="Text Placeholder 4">
            <a:extLst>
              <a:ext uri="{FF2B5EF4-FFF2-40B4-BE49-F238E27FC236}">
                <a16:creationId xmlns:a16="http://schemas.microsoft.com/office/drawing/2014/main" id="{856184C6-4F83-044B-B28D-60A04D01A543}"/>
              </a:ext>
            </a:extLst>
          </p:cNvPr>
          <p:cNvSpPr>
            <a:spLocks noGrp="1"/>
          </p:cNvSpPr>
          <p:nvPr>
            <p:ph type="body" sz="quarter" idx="14" hasCustomPrompt="1"/>
          </p:nvPr>
        </p:nvSpPr>
        <p:spPr>
          <a:xfrm>
            <a:off x="253596" y="2646651"/>
            <a:ext cx="8316913" cy="293284"/>
          </a:xfrm>
          <a:prstGeom prst="rect">
            <a:avLst/>
          </a:prstGeom>
        </p:spPr>
        <p:txBody>
          <a:bodyPr lIns="0">
            <a:noAutofit/>
          </a:bodyPr>
          <a:lstStyle>
            <a:lvl1pPr marL="216000" marR="0" indent="-216000" algn="l" defTabSz="914400" rtl="0" eaLnBrk="1" fontAlgn="auto" latinLnBrk="0" hangingPunct="1">
              <a:lnSpc>
                <a:spcPct val="100000"/>
              </a:lnSpc>
              <a:spcBef>
                <a:spcPts val="1000"/>
              </a:spcBef>
              <a:spcAft>
                <a:spcPts val="0"/>
              </a:spcAft>
              <a:buClr>
                <a:schemeClr val="bg1">
                  <a:lumMod val="65000"/>
                </a:schemeClr>
              </a:buClr>
              <a:buSzPct val="100000"/>
              <a:buFont typeface="Calibri" panose="020F0502020204030204" pitchFamily="34" charset="0"/>
              <a:buNone/>
              <a:tabLst/>
              <a:defRPr lang="en-US" sz="1600" kern="1200" baseline="0" dirty="0" smtClean="0">
                <a:solidFill>
                  <a:schemeClr val="bg1">
                    <a:lumMod val="50000"/>
                  </a:schemeClr>
                </a:solidFill>
                <a:latin typeface="Calibri" panose="020F0502020204030204" pitchFamily="34" charset="0"/>
                <a:ea typeface="+mn-ea"/>
                <a:cs typeface="Calibri" panose="020F0502020204030204" pitchFamily="34" charset="0"/>
              </a:defRPr>
            </a:lvl1pPr>
          </a:lstStyle>
          <a:p>
            <a:pPr marL="216000" marR="0" lvl="0" indent="-216000" algn="l" defTabSz="914400" rtl="0" eaLnBrk="1" fontAlgn="auto" latinLnBrk="0" hangingPunct="1">
              <a:lnSpc>
                <a:spcPct val="100000"/>
              </a:lnSpc>
              <a:spcBef>
                <a:spcPts val="2200"/>
              </a:spcBef>
              <a:spcAft>
                <a:spcPts val="0"/>
              </a:spcAft>
              <a:buClr>
                <a:schemeClr val="bg1">
                  <a:lumMod val="65000"/>
                </a:schemeClr>
              </a:buClr>
              <a:buSzPct val="100000"/>
              <a:buFont typeface="Calibri" panose="020F0502020204030204" pitchFamily="34" charset="0"/>
              <a:buNone/>
              <a:tabLst/>
              <a:defRPr/>
            </a:pPr>
            <a:r>
              <a:rPr lang="en-US" dirty="0"/>
              <a:t>Line 2</a:t>
            </a:r>
          </a:p>
        </p:txBody>
      </p:sp>
      <p:grpSp>
        <p:nvGrpSpPr>
          <p:cNvPr id="5" name="Group 4"/>
          <p:cNvGrpSpPr/>
          <p:nvPr userDrawn="1"/>
        </p:nvGrpSpPr>
        <p:grpSpPr>
          <a:xfrm>
            <a:off x="0" y="4566602"/>
            <a:ext cx="9144000" cy="576898"/>
            <a:chOff x="0" y="4566602"/>
            <a:chExt cx="9144000" cy="576898"/>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566602"/>
              <a:ext cx="3509963" cy="576897"/>
            </a:xfrm>
            <a:prstGeom prst="rect">
              <a:avLst/>
            </a:prstGeom>
          </p:spPr>
        </p:pic>
        <p:sp>
          <p:nvSpPr>
            <p:cNvPr id="7" name="Rectangle 6"/>
            <p:cNvSpPr/>
            <p:nvPr userDrawn="1"/>
          </p:nvSpPr>
          <p:spPr>
            <a:xfrm>
              <a:off x="3362325" y="4566602"/>
              <a:ext cx="5781675" cy="576898"/>
            </a:xfrm>
            <a:prstGeom prst="rect">
              <a:avLst/>
            </a:prstGeom>
            <a:solidFill>
              <a:srgbClr val="004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Segoe UI" panose="020B0502040204020203" pitchFamily="34" charset="0"/>
                <a:cs typeface="Segoe UI" panose="020B0502040204020203" pitchFamily="34" charset="0"/>
              </a:endParaRPr>
            </a:p>
          </p:txBody>
        </p:sp>
      </p:grpSp>
    </p:spTree>
  </p:cSld>
  <p:clrMapOvr>
    <a:masterClrMapping/>
  </p:clrMapOvr>
  <p:extLst>
    <p:ext uri="{DCECCB84-F9BA-43D5-87BE-67443E8EF086}">
      <p15:sldGuideLst xmlns:p15="http://schemas.microsoft.com/office/powerpoint/2012/main">
        <p15:guide id="1" pos="158" userDrawn="1">
          <p15:clr>
            <a:srgbClr val="FBAE40"/>
          </p15:clr>
        </p15:guide>
        <p15:guide id="2" pos="5397"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1735107"/>
      </p:ext>
    </p:extLst>
  </p:cSld>
  <p:clrMap bg1="lt1" tx1="dk1" bg2="lt2" tx2="dk2" accent1="accent1" accent2="accent2" accent3="accent3" accent4="accent4" accent5="accent5" accent6="accent6" hlink="hlink" folHlink="folHlink"/>
  <p:sldLayoutIdLst>
    <p:sldLayoutId id="2147483684" r:id="rId1"/>
    <p:sldLayoutId id="2147483709" r:id="rId2"/>
    <p:sldLayoutId id="2147483704" r:id="rId3"/>
    <p:sldLayoutId id="2147483703" r:id="rId4"/>
    <p:sldLayoutId id="2147483708" r:id="rId5"/>
  </p:sldLayoutIdLst>
  <p:txStyles>
    <p:titleStyle>
      <a:lvl1pPr algn="l" defTabSz="914400" rtl="0" eaLnBrk="1" latinLnBrk="0" hangingPunct="1">
        <a:spcBef>
          <a:spcPct val="0"/>
        </a:spcBef>
        <a:buNone/>
        <a:defRPr sz="3600" b="1" kern="1200">
          <a:solidFill>
            <a:schemeClr val="tx1"/>
          </a:solidFill>
          <a:latin typeface="+mj-lt"/>
          <a:ea typeface="+mj-ea"/>
          <a:cs typeface="+mj-cs"/>
        </a:defRPr>
      </a:lvl1pPr>
    </p:titleStyle>
    <p:bodyStyle>
      <a:lvl1pPr marL="216000" indent="-216000" algn="l" defTabSz="914400" rtl="0" eaLnBrk="1" latinLnBrk="0" hangingPunct="1">
        <a:spcBef>
          <a:spcPts val="2200"/>
        </a:spcBef>
        <a:buClr>
          <a:schemeClr val="bg1">
            <a:lumMod val="65000"/>
          </a:schemeClr>
        </a:buClr>
        <a:buSzPct val="100000"/>
        <a:buFont typeface="Calibri" panose="020F0502020204030204" pitchFamily="34" charset="0"/>
        <a:buChar char="•"/>
        <a:defRPr sz="1800" kern="1200">
          <a:solidFill>
            <a:schemeClr val="tx1"/>
          </a:solidFill>
          <a:latin typeface="+mn-lt"/>
          <a:ea typeface="+mn-ea"/>
          <a:cs typeface="+mn-cs"/>
        </a:defRPr>
      </a:lvl1pPr>
      <a:lvl2pPr marL="540000" indent="-180000" algn="l" defTabSz="914400" rtl="0" eaLnBrk="1" latinLnBrk="0" hangingPunct="1">
        <a:spcBef>
          <a:spcPts val="500"/>
        </a:spcBef>
        <a:buClr>
          <a:schemeClr val="bg1">
            <a:lumMod val="65000"/>
          </a:schemeClr>
        </a:buClr>
        <a:buSzPct val="100000"/>
        <a:buFont typeface="Segoe UI" panose="020B0502040204020203" pitchFamily="34" charset="0"/>
        <a:buChar char="-"/>
        <a:defRPr sz="1600" kern="1200">
          <a:solidFill>
            <a:schemeClr val="tx1"/>
          </a:solidFill>
          <a:latin typeface="+mn-lt"/>
          <a:ea typeface="+mn-ea"/>
          <a:cs typeface="+mn-cs"/>
        </a:defRPr>
      </a:lvl2pPr>
      <a:lvl3pPr marL="756000" indent="-180000" algn="l" defTabSz="914400" rtl="0" eaLnBrk="1" latinLnBrk="0" hangingPunct="1">
        <a:spcBef>
          <a:spcPts val="500"/>
        </a:spcBef>
        <a:buClr>
          <a:schemeClr val="bg1">
            <a:lumMod val="75000"/>
          </a:schemeClr>
        </a:buClr>
        <a:buFont typeface="Segoe UI" panose="020B0502040204020203"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GB" dirty="0"/>
              <a:t>TCP on Tokamak Programmes (CTP TCP)</a:t>
            </a:r>
          </a:p>
        </p:txBody>
      </p:sp>
      <p:sp>
        <p:nvSpPr>
          <p:cNvPr id="3" name="Text Placeholder 2"/>
          <p:cNvSpPr>
            <a:spLocks noGrp="1"/>
          </p:cNvSpPr>
          <p:nvPr>
            <p:ph type="body" sz="quarter" idx="13"/>
          </p:nvPr>
        </p:nvSpPr>
        <p:spPr/>
        <p:txBody>
          <a:bodyPr/>
          <a:lstStyle/>
          <a:p>
            <a:r>
              <a:rPr lang="en-GB" dirty="0" err="1"/>
              <a:t>Shunsuke</a:t>
            </a:r>
            <a:r>
              <a:rPr lang="en-GB" dirty="0"/>
              <a:t> IDE</a:t>
            </a:r>
          </a:p>
        </p:txBody>
      </p:sp>
      <p:sp>
        <p:nvSpPr>
          <p:cNvPr id="4" name="Text Placeholder 3"/>
          <p:cNvSpPr>
            <a:spLocks noGrp="1"/>
          </p:cNvSpPr>
          <p:nvPr>
            <p:ph type="body" sz="quarter" idx="14"/>
          </p:nvPr>
        </p:nvSpPr>
        <p:spPr/>
        <p:txBody>
          <a:bodyPr/>
          <a:lstStyle/>
          <a:p>
            <a:r>
              <a:rPr lang="en-GB" dirty="0" err="1"/>
              <a:t>Cadarache</a:t>
            </a:r>
            <a:r>
              <a:rPr lang="en-GB" dirty="0"/>
              <a:t>, France, 5-6 February 2025, IEA FUSION POWER CO-ORDINATING COMMITTEE (FPCC)</a:t>
            </a:r>
          </a:p>
          <a:p>
            <a:endParaRPr lang="en-GB" dirty="0"/>
          </a:p>
        </p:txBody>
      </p:sp>
    </p:spTree>
    <p:extLst>
      <p:ext uri="{BB962C8B-B14F-4D97-AF65-F5344CB8AC3E}">
        <p14:creationId xmlns:p14="http://schemas.microsoft.com/office/powerpoint/2010/main" val="817572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06F56-B1B3-6683-7ADA-AC8422F34EBB}"/>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6F2336DC-BE23-402E-4318-9E0A978FD0E8}"/>
              </a:ext>
            </a:extLst>
          </p:cNvPr>
          <p:cNvSpPr>
            <a:spLocks noGrp="1"/>
          </p:cNvSpPr>
          <p:nvPr>
            <p:ph type="body" sz="quarter" idx="12"/>
          </p:nvPr>
        </p:nvSpPr>
        <p:spPr/>
        <p:txBody>
          <a:bodyPr/>
          <a:lstStyle/>
          <a:p>
            <a:r>
              <a:rPr lang="en-GB"/>
              <a:t>Highlights</a:t>
            </a:r>
          </a:p>
        </p:txBody>
      </p:sp>
      <p:sp>
        <p:nvSpPr>
          <p:cNvPr id="3" name="TextBox 2">
            <a:extLst>
              <a:ext uri="{FF2B5EF4-FFF2-40B4-BE49-F238E27FC236}">
                <a16:creationId xmlns:a16="http://schemas.microsoft.com/office/drawing/2014/main" id="{047B7D49-8662-853A-D214-157AB99B16EE}"/>
              </a:ext>
            </a:extLst>
          </p:cNvPr>
          <p:cNvSpPr txBox="1"/>
          <p:nvPr/>
        </p:nvSpPr>
        <p:spPr>
          <a:xfrm>
            <a:off x="-457198" y="771774"/>
            <a:ext cx="5176432" cy="3455113"/>
          </a:xfrm>
          <a:prstGeom prst="rect">
            <a:avLst/>
          </a:prstGeom>
          <a:noFill/>
        </p:spPr>
        <p:txBody>
          <a:bodyPr wrap="square">
            <a:spAutoFit/>
          </a:bodyPr>
          <a:lstStyle/>
          <a:p>
            <a:pPr marL="457200" algn="just" eaLnBrk="0" fontAlgn="base" hangingPunct="0">
              <a:lnSpc>
                <a:spcPct val="150000"/>
              </a:lnSpc>
              <a:spcAft>
                <a:spcPts val="600"/>
              </a:spcAft>
              <a:tabLst>
                <a:tab pos="685800" algn="l"/>
              </a:tabLst>
            </a:pPr>
            <a:r>
              <a:rPr lang="en-GB"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 </a:t>
            </a:r>
            <a:r>
              <a:rPr lang="en-GB" sz="1600" b="1" dirty="0">
                <a:solidFill>
                  <a:srgbClr val="376192"/>
                </a:solidFill>
                <a:effectLst/>
                <a:latin typeface="Calibri" panose="020F0502020204030204" pitchFamily="34" charset="0"/>
                <a:ea typeface="Times New Roman" panose="02020603050405020304" pitchFamily="18" charset="0"/>
                <a:cs typeface="Times New Roman" panose="02020603050405020304" pitchFamily="18" charset="0"/>
              </a:rPr>
              <a:t>JT-60SA</a:t>
            </a:r>
            <a:r>
              <a:rPr lang="en-GB"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 maintenance and enhancement phase started in 2024, for upgrading the heating systems, in-vessel components, diagnostics, reinforcement of the insulation of superconducting coils and interlocks, and modification of coil power supply aiming at high-power heating experiments. </a:t>
            </a:r>
          </a:p>
          <a:p>
            <a:pPr marL="457200" algn="just" eaLnBrk="0" fontAlgn="base" hangingPunct="0">
              <a:lnSpc>
                <a:spcPct val="150000"/>
              </a:lnSpc>
              <a:spcAft>
                <a:spcPts val="600"/>
              </a:spcAft>
              <a:tabLst>
                <a:tab pos="685800" algn="l"/>
              </a:tabLst>
            </a:pPr>
            <a:r>
              <a:rPr lang="en-GB"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Experiments in JT-60SA and subsequent data analysis confirmed stable plasma breakdown with a lower electric field than the one expected in ITER. </a:t>
            </a:r>
            <a:endParaRPr lang="en-GB" sz="1600" dirty="0">
              <a:effectLst/>
              <a:latin typeface="Calibri" panose="020F0502020204030204" pitchFamily="34" charset="0"/>
              <a:ea typeface="SimSun" panose="02010600030101010101" pitchFamily="2" charset="-122"/>
              <a:cs typeface="Times New Roman" panose="02020603050405020304" pitchFamily="18" charset="0"/>
            </a:endParaRPr>
          </a:p>
        </p:txBody>
      </p:sp>
      <p:pic>
        <p:nvPicPr>
          <p:cNvPr id="8" name="Picture 7" descr="A red circle with white background&#10;&#10;Description automatically generated">
            <a:extLst>
              <a:ext uri="{FF2B5EF4-FFF2-40B4-BE49-F238E27FC236}">
                <a16:creationId xmlns:a16="http://schemas.microsoft.com/office/drawing/2014/main" id="{904CC758-82AB-20EA-42BB-9D2EF3C964DF}"/>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8117737" y="126542"/>
            <a:ext cx="900000" cy="540000"/>
          </a:xfrm>
          <a:prstGeom prst="rect">
            <a:avLst/>
          </a:prstGeom>
          <a:ln>
            <a:solidFill>
              <a:schemeClr val="tx1"/>
            </a:solidFill>
          </a:ln>
        </p:spPr>
      </p:pic>
      <p:pic>
        <p:nvPicPr>
          <p:cNvPr id="4" name="Picture 3" descr="A graph of a pressure&#10;&#10;AI-generated content may be incorrect.">
            <a:extLst>
              <a:ext uri="{FF2B5EF4-FFF2-40B4-BE49-F238E27FC236}">
                <a16:creationId xmlns:a16="http://schemas.microsoft.com/office/drawing/2014/main" id="{6F5FB9A8-5DFE-42DC-0C1C-23E57F0BD9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9903" y="1405138"/>
            <a:ext cx="4215150" cy="2922159"/>
          </a:xfrm>
          <a:prstGeom prst="rect">
            <a:avLst/>
          </a:prstGeom>
        </p:spPr>
      </p:pic>
      <p:sp>
        <p:nvSpPr>
          <p:cNvPr id="7" name="TextBox 6">
            <a:extLst>
              <a:ext uri="{FF2B5EF4-FFF2-40B4-BE49-F238E27FC236}">
                <a16:creationId xmlns:a16="http://schemas.microsoft.com/office/drawing/2014/main" id="{DA001E4F-A477-D029-738A-8AD2A3BE11D1}"/>
              </a:ext>
            </a:extLst>
          </p:cNvPr>
          <p:cNvSpPr txBox="1"/>
          <p:nvPr/>
        </p:nvSpPr>
        <p:spPr>
          <a:xfrm>
            <a:off x="4802586" y="933644"/>
            <a:ext cx="4269783" cy="338554"/>
          </a:xfrm>
          <a:prstGeom prst="rect">
            <a:avLst/>
          </a:prstGeom>
          <a:noFill/>
        </p:spPr>
        <p:txBody>
          <a:bodyPr wrap="square">
            <a:spAutoFit/>
          </a:bodyPr>
          <a:lstStyle/>
          <a:p>
            <a:r>
              <a:rPr lang="en-GB" sz="1600" dirty="0">
                <a:solidFill>
                  <a:srgbClr val="376192"/>
                </a:solidFill>
                <a:effectLst/>
                <a:latin typeface="Arial" panose="020B0604020202020204" pitchFamily="34" charset="0"/>
              </a:rPr>
              <a:t>Plasma breakdown at low </a:t>
            </a:r>
            <a:r>
              <a:rPr lang="en-GB" sz="1600" i="1" dirty="0">
                <a:solidFill>
                  <a:srgbClr val="376192"/>
                </a:solidFill>
                <a:effectLst/>
                <a:latin typeface="Arial" panose="020B0604020202020204" pitchFamily="34" charset="0"/>
              </a:rPr>
              <a:t>E</a:t>
            </a:r>
            <a:r>
              <a:rPr lang="en-GB" sz="1100" i="1" dirty="0">
                <a:solidFill>
                  <a:srgbClr val="376192"/>
                </a:solidFill>
                <a:effectLst/>
                <a:latin typeface="Arial" panose="020B0604020202020204" pitchFamily="34" charset="0"/>
              </a:rPr>
              <a:t>||</a:t>
            </a:r>
            <a:r>
              <a:rPr lang="en-GB" sz="1600" dirty="0">
                <a:solidFill>
                  <a:srgbClr val="376192"/>
                </a:solidFill>
                <a:effectLst/>
                <a:latin typeface="Arial" panose="020B0604020202020204" pitchFamily="34" charset="0"/>
              </a:rPr>
              <a:t>~0.12-0.15 V/m </a:t>
            </a:r>
            <a:endParaRPr lang="en-GB" sz="1600" dirty="0">
              <a:solidFill>
                <a:srgbClr val="376192"/>
              </a:solidFill>
              <a:effectLst/>
            </a:endParaRPr>
          </a:p>
        </p:txBody>
      </p:sp>
    </p:spTree>
    <p:extLst>
      <p:ext uri="{BB962C8B-B14F-4D97-AF65-F5344CB8AC3E}">
        <p14:creationId xmlns:p14="http://schemas.microsoft.com/office/powerpoint/2010/main" val="432323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r>
              <a:rPr lang="en-GB"/>
              <a:t>Highlights</a:t>
            </a:r>
          </a:p>
          <a:p>
            <a:endParaRPr lang="en-GB"/>
          </a:p>
        </p:txBody>
      </p:sp>
      <p:sp>
        <p:nvSpPr>
          <p:cNvPr id="3" name="TextBox 2">
            <a:extLst>
              <a:ext uri="{FF2B5EF4-FFF2-40B4-BE49-F238E27FC236}">
                <a16:creationId xmlns:a16="http://schemas.microsoft.com/office/drawing/2014/main" id="{C9041826-88F1-82A8-E040-4FBF78F66A77}"/>
              </a:ext>
            </a:extLst>
          </p:cNvPr>
          <p:cNvSpPr txBox="1"/>
          <p:nvPr/>
        </p:nvSpPr>
        <p:spPr>
          <a:xfrm>
            <a:off x="250824" y="1102617"/>
            <a:ext cx="3868069" cy="2956002"/>
          </a:xfrm>
          <a:prstGeom prst="rect">
            <a:avLst/>
          </a:prstGeom>
          <a:noFill/>
        </p:spPr>
        <p:txBody>
          <a:bodyPr wrap="square">
            <a:spAutoFit/>
          </a:bodyPr>
          <a:lstStyle/>
          <a:p>
            <a:pPr algn="just">
              <a:lnSpc>
                <a:spcPct val="150000"/>
              </a:lnSpc>
            </a:pP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a:t>
            </a:r>
            <a:r>
              <a:rPr lang="en-GB" sz="1800" b="1" dirty="0">
                <a:solidFill>
                  <a:srgbClr val="376192"/>
                </a:solidFill>
                <a:effectLst/>
                <a:latin typeface="Calibri" panose="020F0502020204030204" pitchFamily="34" charset="0"/>
                <a:ea typeface="Times New Roman" panose="02020603050405020304" pitchFamily="18" charset="0"/>
                <a:cs typeface="Times New Roman" panose="02020603050405020304" pitchFamily="18" charset="0"/>
              </a:rPr>
              <a:t>KSTAR</a:t>
            </a: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high-performance long-pulse capabilities lead to the development of advanced scenarios in a fast ion regulated enhancement mode with an ion temperature of about 10 keV in the plasma core, sustained for up to 20 seconds. </a:t>
            </a:r>
            <a:endParaRPr lang="en-GB" dirty="0"/>
          </a:p>
        </p:txBody>
      </p:sp>
      <p:pic>
        <p:nvPicPr>
          <p:cNvPr id="4" name="Picture 3">
            <a:extLst>
              <a:ext uri="{FF2B5EF4-FFF2-40B4-BE49-F238E27FC236}">
                <a16:creationId xmlns:a16="http://schemas.microsoft.com/office/drawing/2014/main" id="{3DA2697D-A2AE-89D7-69C4-8EE48C47E8BC}"/>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7857618" y="179158"/>
            <a:ext cx="900000" cy="540000"/>
          </a:xfrm>
          <a:prstGeom prst="rect">
            <a:avLst/>
          </a:prstGeom>
          <a:ln>
            <a:solidFill>
              <a:schemeClr val="tx1"/>
            </a:solidFill>
          </a:ln>
        </p:spPr>
      </p:pic>
      <p:pic>
        <p:nvPicPr>
          <p:cNvPr id="11" name="Picture 10" descr="A logo with a sun and blue text&#10;&#10;Description automatically generated">
            <a:extLst>
              <a:ext uri="{FF2B5EF4-FFF2-40B4-BE49-F238E27FC236}">
                <a16:creationId xmlns:a16="http://schemas.microsoft.com/office/drawing/2014/main" id="{851E2CFB-F668-F664-7D92-86C98A947A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7737" y="4335575"/>
            <a:ext cx="1066973" cy="456045"/>
          </a:xfrm>
          <a:prstGeom prst="rect">
            <a:avLst/>
          </a:prstGeom>
        </p:spPr>
      </p:pic>
      <p:sp>
        <p:nvSpPr>
          <p:cNvPr id="6" name="TextBox 5">
            <a:extLst>
              <a:ext uri="{FF2B5EF4-FFF2-40B4-BE49-F238E27FC236}">
                <a16:creationId xmlns:a16="http://schemas.microsoft.com/office/drawing/2014/main" id="{FA9CB470-4084-59E5-F51B-88CFB67B41DA}"/>
              </a:ext>
            </a:extLst>
          </p:cNvPr>
          <p:cNvSpPr txBox="1"/>
          <p:nvPr/>
        </p:nvSpPr>
        <p:spPr>
          <a:xfrm>
            <a:off x="4572000" y="3097936"/>
            <a:ext cx="4486759" cy="1564211"/>
          </a:xfrm>
          <a:prstGeom prst="rect">
            <a:avLst/>
          </a:prstGeom>
          <a:noFill/>
        </p:spPr>
        <p:txBody>
          <a:bodyPr wrap="square">
            <a:spAutoFit/>
          </a:bodyPr>
          <a:lstStyle/>
          <a:p>
            <a:pPr>
              <a:lnSpc>
                <a:spcPct val="150000"/>
              </a:lnSpc>
            </a:pPr>
            <a:r>
              <a:rPr lang="en-GB" sz="1600" dirty="0">
                <a:solidFill>
                  <a:srgbClr val="376192"/>
                </a:solidFill>
                <a:effectLst/>
                <a:latin typeface="Calibri" panose="020F0502020204030204" pitchFamily="34" charset="0"/>
                <a:cs typeface="Calibri" panose="020F0502020204030204" pitchFamily="34" charset="0"/>
              </a:rPr>
              <a:t>The ratio of the fast-ion density to the electron density in the fast ion regulated enhancement mode in KSTAR</a:t>
            </a:r>
            <a:br>
              <a:rPr lang="en-GB" sz="1800" dirty="0">
                <a:solidFill>
                  <a:srgbClr val="302163"/>
                </a:solidFill>
                <a:effectLst/>
                <a:latin typeface="Candara,Bold"/>
              </a:rPr>
            </a:br>
            <a:endParaRPr lang="en-GB" dirty="0">
              <a:effectLst/>
            </a:endParaRPr>
          </a:p>
        </p:txBody>
      </p:sp>
      <p:pic>
        <p:nvPicPr>
          <p:cNvPr id="9" name="Picture 8" descr="A graph of a graph showing the number of a number of feet&#10;&#10;AI-generated content may be incorrect.">
            <a:extLst>
              <a:ext uri="{FF2B5EF4-FFF2-40B4-BE49-F238E27FC236}">
                <a16:creationId xmlns:a16="http://schemas.microsoft.com/office/drawing/2014/main" id="{A39AC969-00B7-344E-DAB5-E25773D22717}"/>
              </a:ext>
            </a:extLst>
          </p:cNvPr>
          <p:cNvPicPr>
            <a:picLocks noChangeAspect="1"/>
          </p:cNvPicPr>
          <p:nvPr/>
        </p:nvPicPr>
        <p:blipFill>
          <a:blip r:embed="rId4">
            <a:extLst>
              <a:ext uri="{28A0092B-C50C-407E-A947-70E740481C1C}">
                <a14:useLocalDpi xmlns:a14="http://schemas.microsoft.com/office/drawing/2010/main" val="0"/>
              </a:ext>
            </a:extLst>
          </a:blip>
          <a:srcRect l="3010" t="1" b="4824"/>
          <a:stretch/>
        </p:blipFill>
        <p:spPr>
          <a:xfrm>
            <a:off x="4308529" y="1093749"/>
            <a:ext cx="4640998" cy="2004187"/>
          </a:xfrm>
          <a:prstGeom prst="rect">
            <a:avLst/>
          </a:prstGeom>
        </p:spPr>
      </p:pic>
    </p:spTree>
    <p:extLst>
      <p:ext uri="{BB962C8B-B14F-4D97-AF65-F5344CB8AC3E}">
        <p14:creationId xmlns:p14="http://schemas.microsoft.com/office/powerpoint/2010/main" val="4018089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r>
              <a:rPr lang="en-GB"/>
              <a:t>Highlights</a:t>
            </a:r>
          </a:p>
          <a:p>
            <a:endParaRPr lang="en-GB"/>
          </a:p>
        </p:txBody>
      </p:sp>
      <p:sp>
        <p:nvSpPr>
          <p:cNvPr id="3" name="TextBox 2">
            <a:extLst>
              <a:ext uri="{FF2B5EF4-FFF2-40B4-BE49-F238E27FC236}">
                <a16:creationId xmlns:a16="http://schemas.microsoft.com/office/drawing/2014/main" id="{04C76C13-02BE-59E6-98DA-A7C5AA5E1926}"/>
              </a:ext>
            </a:extLst>
          </p:cNvPr>
          <p:cNvSpPr txBox="1"/>
          <p:nvPr/>
        </p:nvSpPr>
        <p:spPr>
          <a:xfrm>
            <a:off x="250824" y="1211310"/>
            <a:ext cx="4421915" cy="3371500"/>
          </a:xfrm>
          <a:prstGeom prst="rect">
            <a:avLst/>
          </a:prstGeom>
          <a:noFill/>
        </p:spPr>
        <p:txBody>
          <a:bodyPr wrap="square">
            <a:spAutoFit/>
          </a:bodyPr>
          <a:lstStyle/>
          <a:p>
            <a:pPr algn="just">
              <a:lnSpc>
                <a:spcPct val="150000"/>
              </a:lnSpc>
            </a:pP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a:t>
            </a:r>
            <a:r>
              <a:rPr lang="en-GB" sz="1800" b="1" dirty="0">
                <a:solidFill>
                  <a:srgbClr val="376192"/>
                </a:solidFill>
                <a:effectLst/>
                <a:latin typeface="Calibri" panose="020F0502020204030204" pitchFamily="34" charset="0"/>
                <a:ea typeface="Times New Roman" panose="02020603050405020304" pitchFamily="18" charset="0"/>
                <a:cs typeface="Times New Roman" panose="02020603050405020304" pitchFamily="18" charset="0"/>
              </a:rPr>
              <a:t>EAST</a:t>
            </a: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operating window was extended with an ITER-like metal wall. A plasma scenario with a plasma ion temperature of 9 KeV was developed. </a:t>
            </a:r>
          </a:p>
          <a:p>
            <a:pPr algn="just">
              <a:lnSpc>
                <a:spcPct val="150000"/>
              </a:lnSpc>
            </a:pP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steady state H-mode with a Boron coated metal wall was achieved with a reproducible H-mode and with a duration of more than 100 seconds.</a:t>
            </a:r>
            <a:endParaRPr lang="en-GB" dirty="0"/>
          </a:p>
        </p:txBody>
      </p:sp>
      <p:pic>
        <p:nvPicPr>
          <p:cNvPr id="4" name="Picture 3">
            <a:extLst>
              <a:ext uri="{FF2B5EF4-FFF2-40B4-BE49-F238E27FC236}">
                <a16:creationId xmlns:a16="http://schemas.microsoft.com/office/drawing/2014/main" id="{5351EFAF-EEBD-8345-403C-AEE9E0950DFD}"/>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8036837" y="179158"/>
            <a:ext cx="898894" cy="540000"/>
          </a:xfrm>
          <a:prstGeom prst="rect">
            <a:avLst/>
          </a:prstGeom>
          <a:ln>
            <a:noFill/>
          </a:ln>
        </p:spPr>
      </p:pic>
      <p:pic>
        <p:nvPicPr>
          <p:cNvPr id="7" name="Picture 20" descr="NM 2-2-2">
            <a:extLst>
              <a:ext uri="{FF2B5EF4-FFF2-40B4-BE49-F238E27FC236}">
                <a16:creationId xmlns:a16="http://schemas.microsoft.com/office/drawing/2014/main" id="{0E389AC9-8DC0-25E5-F44E-EF481263DA3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74966" y="103966"/>
            <a:ext cx="902812" cy="690384"/>
          </a:xfrm>
          <a:prstGeom prst="rect">
            <a:avLst/>
          </a:prstGeom>
          <a:ln>
            <a:noFill/>
          </a:ln>
          <a:effectLst/>
        </p:spPr>
      </p:pic>
      <p:pic>
        <p:nvPicPr>
          <p:cNvPr id="2" name="图片 7">
            <a:extLst>
              <a:ext uri="{FF2B5EF4-FFF2-40B4-BE49-F238E27FC236}">
                <a16:creationId xmlns:a16="http://schemas.microsoft.com/office/drawing/2014/main" id="{BADB1166-AB00-281E-77DA-AB036B3CA9D8}"/>
              </a:ext>
            </a:extLst>
          </p:cNvPr>
          <p:cNvPicPr>
            <a:picLocks noChangeAspect="1"/>
          </p:cNvPicPr>
          <p:nvPr/>
        </p:nvPicPr>
        <p:blipFill rotWithShape="1">
          <a:blip r:embed="rId4">
            <a:extLst>
              <a:ext uri="{28A0092B-C50C-407E-A947-70E740481C1C}">
                <a14:useLocalDpi xmlns:a14="http://schemas.microsoft.com/office/drawing/2010/main" val="0"/>
              </a:ext>
            </a:extLst>
          </a:blip>
          <a:srcRect l="3256" r="6817"/>
          <a:stretch>
            <a:fillRect/>
          </a:stretch>
        </p:blipFill>
        <p:spPr>
          <a:xfrm>
            <a:off x="4836000" y="1734842"/>
            <a:ext cx="3872229" cy="2782914"/>
          </a:xfrm>
          <a:prstGeom prst="rect">
            <a:avLst/>
          </a:prstGeom>
        </p:spPr>
      </p:pic>
      <p:sp>
        <p:nvSpPr>
          <p:cNvPr id="9" name="TextBox 8">
            <a:extLst>
              <a:ext uri="{FF2B5EF4-FFF2-40B4-BE49-F238E27FC236}">
                <a16:creationId xmlns:a16="http://schemas.microsoft.com/office/drawing/2014/main" id="{3E3CDD6D-1CBE-BDEB-B085-E0A956C81185}"/>
              </a:ext>
            </a:extLst>
          </p:cNvPr>
          <p:cNvSpPr txBox="1"/>
          <p:nvPr/>
        </p:nvSpPr>
        <p:spPr>
          <a:xfrm>
            <a:off x="4836000" y="1074875"/>
            <a:ext cx="4160766" cy="584775"/>
          </a:xfrm>
          <a:prstGeom prst="rect">
            <a:avLst/>
          </a:prstGeom>
          <a:noFill/>
        </p:spPr>
        <p:txBody>
          <a:bodyPr wrap="square">
            <a:spAutoFit/>
          </a:bodyPr>
          <a:lstStyle/>
          <a:p>
            <a:pPr>
              <a:defRPr/>
            </a:pPr>
            <a:r>
              <a:rPr lang="en-US" altLang="zh-CN" sz="1600" dirty="0">
                <a:solidFill>
                  <a:srgbClr val="376192"/>
                </a:solidFill>
                <a:latin typeface="Calibri" panose="020F0502020204030204" pitchFamily="34" charset="0"/>
                <a:ea typeface="微软雅黑" panose="020B0503020204020204" pitchFamily="34" charset="-122"/>
                <a:cs typeface="Calibri" panose="020F0502020204030204" pitchFamily="34" charset="0"/>
              </a:rPr>
              <a:t>Reproducible 100 seconds H mode with metal wall with Boron coating in EAST</a:t>
            </a:r>
            <a:endParaRPr lang="zh-CN" altLang="en-US" sz="1600" dirty="0">
              <a:solidFill>
                <a:srgbClr val="376192"/>
              </a:solidFill>
              <a:latin typeface="Calibri" panose="020F0502020204030204" pitchFamily="34" charset="0"/>
              <a:ea typeface="微软雅黑" panose="020B0503020204020204" pitchFamily="34" charset="-122"/>
              <a:cs typeface="Calibri" panose="020F0502020204030204" pitchFamily="34" charset="0"/>
            </a:endParaRPr>
          </a:p>
        </p:txBody>
      </p:sp>
    </p:spTree>
    <p:extLst>
      <p:ext uri="{BB962C8B-B14F-4D97-AF65-F5344CB8AC3E}">
        <p14:creationId xmlns:p14="http://schemas.microsoft.com/office/powerpoint/2010/main" val="1882378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r>
              <a:rPr lang="en-GB"/>
              <a:t>Highlights</a:t>
            </a:r>
          </a:p>
          <a:p>
            <a:endParaRPr lang="en-GB"/>
          </a:p>
        </p:txBody>
      </p:sp>
      <p:sp>
        <p:nvSpPr>
          <p:cNvPr id="3" name="TextBox 2">
            <a:extLst>
              <a:ext uri="{FF2B5EF4-FFF2-40B4-BE49-F238E27FC236}">
                <a16:creationId xmlns:a16="http://schemas.microsoft.com/office/drawing/2014/main" id="{15F25254-40B1-817D-C20D-E04EA16815E8}"/>
              </a:ext>
            </a:extLst>
          </p:cNvPr>
          <p:cNvSpPr txBox="1"/>
          <p:nvPr/>
        </p:nvSpPr>
        <p:spPr>
          <a:xfrm>
            <a:off x="181706" y="1372870"/>
            <a:ext cx="4475536" cy="2540504"/>
          </a:xfrm>
          <a:prstGeom prst="rect">
            <a:avLst/>
          </a:prstGeom>
          <a:noFill/>
        </p:spPr>
        <p:txBody>
          <a:bodyPr wrap="square">
            <a:spAutoFit/>
          </a:bodyPr>
          <a:lstStyle/>
          <a:p>
            <a:pPr algn="just">
              <a:lnSpc>
                <a:spcPct val="150000"/>
              </a:lnSpc>
            </a:pPr>
            <a:r>
              <a:rPr lang="en-GB" sz="1800" b="1" dirty="0">
                <a:solidFill>
                  <a:srgbClr val="376192"/>
                </a:solidFill>
                <a:effectLst/>
                <a:latin typeface="Calibri" panose="020F0502020204030204" pitchFamily="34" charset="0"/>
                <a:ea typeface="Times New Roman" panose="02020603050405020304" pitchFamily="18" charset="0"/>
                <a:cs typeface="Times New Roman" panose="02020603050405020304" pitchFamily="18" charset="0"/>
              </a:rPr>
              <a:t>DIII-D</a:t>
            </a: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completed a 16-week research campaign that included the commissioning of the shape / volume rise divertor and the operation of the new helicon system for up to 500 kW of power, yielding a central electron heating consistent with modelling.</a:t>
            </a:r>
            <a:endParaRPr lang="en-GB" dirty="0"/>
          </a:p>
        </p:txBody>
      </p:sp>
      <p:pic>
        <p:nvPicPr>
          <p:cNvPr id="4" name="Picture 3">
            <a:extLst>
              <a:ext uri="{FF2B5EF4-FFF2-40B4-BE49-F238E27FC236}">
                <a16:creationId xmlns:a16="http://schemas.microsoft.com/office/drawing/2014/main" id="{766A485C-2D7B-0062-844E-45B736896488}"/>
              </a:ext>
            </a:extLst>
          </p:cNvPr>
          <p:cNvPicPr>
            <a:picLocks/>
          </p:cNvPicPr>
          <p:nvPr/>
        </p:nvPicPr>
        <p:blipFill rotWithShape="1">
          <a:blip r:embed="rId2" cstate="print">
            <a:extLst>
              <a:ext uri="{28A0092B-C50C-407E-A947-70E740481C1C}">
                <a14:useLocalDpi xmlns:a14="http://schemas.microsoft.com/office/drawing/2010/main" val="0"/>
              </a:ext>
            </a:extLst>
          </a:blip>
          <a:srcRect l="-172" t="-2829" r="2803" b="2829"/>
          <a:stretch/>
        </p:blipFill>
        <p:spPr>
          <a:xfrm>
            <a:off x="7993176" y="126542"/>
            <a:ext cx="900000" cy="540000"/>
          </a:xfrm>
          <a:prstGeom prst="rect">
            <a:avLst/>
          </a:prstGeom>
          <a:ln>
            <a:noFill/>
          </a:ln>
        </p:spPr>
      </p:pic>
      <p:sp>
        <p:nvSpPr>
          <p:cNvPr id="6" name="TextBox 5">
            <a:extLst>
              <a:ext uri="{FF2B5EF4-FFF2-40B4-BE49-F238E27FC236}">
                <a16:creationId xmlns:a16="http://schemas.microsoft.com/office/drawing/2014/main" id="{CCF77374-7849-6A9C-9307-F8B076E64036}"/>
              </a:ext>
            </a:extLst>
          </p:cNvPr>
          <p:cNvSpPr txBox="1"/>
          <p:nvPr/>
        </p:nvSpPr>
        <p:spPr>
          <a:xfrm>
            <a:off x="4657242" y="1157951"/>
            <a:ext cx="4572000" cy="584775"/>
          </a:xfrm>
          <a:prstGeom prst="rect">
            <a:avLst/>
          </a:prstGeom>
          <a:noFill/>
        </p:spPr>
        <p:txBody>
          <a:bodyPr wrap="square">
            <a:spAutoFit/>
          </a:bodyPr>
          <a:lstStyle/>
          <a:p>
            <a:pPr marL="0" lvl="1">
              <a:spcBef>
                <a:spcPts val="600"/>
              </a:spcBef>
              <a:defRPr/>
            </a:pPr>
            <a:r>
              <a:rPr lang="en-US" sz="1600" b="1" dirty="0">
                <a:solidFill>
                  <a:srgbClr val="376192"/>
                </a:solidFill>
                <a:latin typeface="Calibri" panose="020F0502020204030204" pitchFamily="34" charset="0"/>
                <a:cs typeface="Calibri" panose="020F0502020204030204" pitchFamily="34" charset="0"/>
              </a:rPr>
              <a:t>P</a:t>
            </a:r>
            <a:r>
              <a:rPr kumimoji="0" lang="en-US" sz="1600" b="1" i="0" u="none" strike="noStrike" kern="1200" cap="none" spc="0" normalizeH="0" baseline="0" noProof="0" dirty="0" err="1">
                <a:ln>
                  <a:noFill/>
                </a:ln>
                <a:solidFill>
                  <a:srgbClr val="376192"/>
                </a:solidFill>
                <a:effectLst/>
                <a:uLnTx/>
                <a:uFillTx/>
                <a:latin typeface="Calibri" panose="020F0502020204030204" pitchFamily="34" charset="0"/>
                <a:cs typeface="Calibri" panose="020F0502020204030204" pitchFamily="34" charset="0"/>
              </a:rPr>
              <a:t>ower</a:t>
            </a:r>
            <a:r>
              <a:rPr kumimoji="0" lang="en-US" sz="1600" b="1" i="0" u="none" strike="noStrike" kern="1200" cap="none" spc="0" normalizeH="0" baseline="0" noProof="0" dirty="0">
                <a:ln>
                  <a:noFill/>
                </a:ln>
                <a:solidFill>
                  <a:srgbClr val="376192"/>
                </a:solidFill>
                <a:effectLst/>
                <a:uLnTx/>
                <a:uFillTx/>
                <a:latin typeface="Calibri" panose="020F0502020204030204" pitchFamily="34" charset="0"/>
                <a:cs typeface="Calibri" panose="020F0502020204030204" pitchFamily="34" charset="0"/>
              </a:rPr>
              <a:t> coupled into DIII-D H-mode using the new helicon system</a:t>
            </a:r>
          </a:p>
        </p:txBody>
      </p:sp>
      <p:pic>
        <p:nvPicPr>
          <p:cNvPr id="9" name="Picture 8">
            <a:extLst>
              <a:ext uri="{FF2B5EF4-FFF2-40B4-BE49-F238E27FC236}">
                <a16:creationId xmlns:a16="http://schemas.microsoft.com/office/drawing/2014/main" id="{ADDF2C36-ED8D-FB79-1BCE-467E714CE8D9}"/>
              </a:ext>
            </a:extLst>
          </p:cNvPr>
          <p:cNvPicPr>
            <a:picLocks noChangeAspect="1"/>
          </p:cNvPicPr>
          <p:nvPr/>
        </p:nvPicPr>
        <p:blipFill>
          <a:blip r:embed="rId3"/>
          <a:stretch>
            <a:fillRect/>
          </a:stretch>
        </p:blipFill>
        <p:spPr>
          <a:xfrm>
            <a:off x="5029200" y="1742726"/>
            <a:ext cx="3682496" cy="2653564"/>
          </a:xfrm>
          <a:prstGeom prst="rect">
            <a:avLst/>
          </a:prstGeom>
        </p:spPr>
      </p:pic>
    </p:spTree>
    <p:extLst>
      <p:ext uri="{BB962C8B-B14F-4D97-AF65-F5344CB8AC3E}">
        <p14:creationId xmlns:p14="http://schemas.microsoft.com/office/powerpoint/2010/main" val="1767125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r>
              <a:rPr lang="en-GB"/>
              <a:t>Highlights</a:t>
            </a:r>
          </a:p>
          <a:p>
            <a:endParaRPr lang="en-GB"/>
          </a:p>
        </p:txBody>
      </p:sp>
      <p:sp>
        <p:nvSpPr>
          <p:cNvPr id="3" name="TextBox 2">
            <a:extLst>
              <a:ext uri="{FF2B5EF4-FFF2-40B4-BE49-F238E27FC236}">
                <a16:creationId xmlns:a16="http://schemas.microsoft.com/office/drawing/2014/main" id="{96EEE915-ED84-B41B-D15F-31842B868738}"/>
              </a:ext>
            </a:extLst>
          </p:cNvPr>
          <p:cNvSpPr txBox="1"/>
          <p:nvPr/>
        </p:nvSpPr>
        <p:spPr>
          <a:xfrm>
            <a:off x="80343" y="1284371"/>
            <a:ext cx="4259183" cy="2540504"/>
          </a:xfrm>
          <a:prstGeom prst="rect">
            <a:avLst/>
          </a:prstGeom>
          <a:noFill/>
        </p:spPr>
        <p:txBody>
          <a:bodyPr wrap="square">
            <a:spAutoFit/>
          </a:bodyPr>
          <a:lstStyle/>
          <a:p>
            <a:pPr algn="just">
              <a:lnSpc>
                <a:spcPct val="150000"/>
              </a:lnSpc>
            </a:pP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 inductive pellet injector was installed in </a:t>
            </a:r>
            <a:r>
              <a:rPr lang="en-GB" sz="1800" b="1" dirty="0">
                <a:solidFill>
                  <a:srgbClr val="376192"/>
                </a:solidFill>
                <a:effectLst/>
                <a:latin typeface="Calibri" panose="020F0502020204030204" pitchFamily="34" charset="0"/>
                <a:ea typeface="Times New Roman" panose="02020603050405020304" pitchFamily="18" charset="0"/>
                <a:cs typeface="Times New Roman" panose="02020603050405020304" pitchFamily="18" charset="0"/>
              </a:rPr>
              <a:t>ADITYA-UG</a:t>
            </a: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for delivering solid impurities deep inside the tokamak plasma. The cartridge can carry any material to be delivered in powdered form, and so far up to 250 mg of material was injected. </a:t>
            </a:r>
            <a:endParaRPr lang="en-GB" dirty="0"/>
          </a:p>
        </p:txBody>
      </p:sp>
      <p:pic>
        <p:nvPicPr>
          <p:cNvPr id="4" name="Picture 3">
            <a:extLst>
              <a:ext uri="{FF2B5EF4-FFF2-40B4-BE49-F238E27FC236}">
                <a16:creationId xmlns:a16="http://schemas.microsoft.com/office/drawing/2014/main" id="{2F4276D3-96C9-31D4-48C7-B272F1886CB0}"/>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7936592" y="179158"/>
            <a:ext cx="900000" cy="540000"/>
          </a:xfrm>
          <a:prstGeom prst="rect">
            <a:avLst/>
          </a:prstGeom>
          <a:ln>
            <a:noFill/>
          </a:ln>
        </p:spPr>
      </p:pic>
      <p:sp>
        <p:nvSpPr>
          <p:cNvPr id="10" name="TextBox 9">
            <a:extLst>
              <a:ext uri="{FF2B5EF4-FFF2-40B4-BE49-F238E27FC236}">
                <a16:creationId xmlns:a16="http://schemas.microsoft.com/office/drawing/2014/main" id="{60143925-ABDD-54EC-F0A0-50EB7191AB54}"/>
              </a:ext>
            </a:extLst>
          </p:cNvPr>
          <p:cNvSpPr txBox="1"/>
          <p:nvPr/>
        </p:nvSpPr>
        <p:spPr>
          <a:xfrm>
            <a:off x="4409280" y="1149995"/>
            <a:ext cx="4808526" cy="646331"/>
          </a:xfrm>
          <a:prstGeom prst="rect">
            <a:avLst/>
          </a:prstGeom>
          <a:noFill/>
        </p:spPr>
        <p:txBody>
          <a:bodyPr wrap="square" rtlCol="0">
            <a:spAutoFit/>
          </a:bodyPr>
          <a:lstStyle/>
          <a:p>
            <a:r>
              <a:rPr lang="en-GB" sz="1800" b="1" dirty="0">
                <a:solidFill>
                  <a:srgbClr val="376192"/>
                </a:solidFill>
                <a:effectLst/>
                <a:latin typeface="Calibri" panose="020F0502020204030204" pitchFamily="34" charset="0"/>
              </a:rPr>
              <a:t>Inductive Pellet Injector installed on ADITYA-U </a:t>
            </a:r>
          </a:p>
          <a:p>
            <a:r>
              <a:rPr lang="en-GB" sz="1800" b="1" dirty="0">
                <a:solidFill>
                  <a:srgbClr val="376192"/>
                </a:solidFill>
                <a:effectLst/>
                <a:latin typeface="Calibri" panose="020F0502020204030204" pitchFamily="34" charset="0"/>
              </a:rPr>
              <a:t> </a:t>
            </a:r>
            <a:endParaRPr lang="en-GB" dirty="0">
              <a:solidFill>
                <a:srgbClr val="376192"/>
              </a:solidFill>
              <a:effectLst/>
            </a:endParaRPr>
          </a:p>
        </p:txBody>
      </p:sp>
      <p:pic>
        <p:nvPicPr>
          <p:cNvPr id="6" name="Picture 5" descr="A close-up of a machine&#10;&#10;AI-generated content may be incorrect.">
            <a:extLst>
              <a:ext uri="{FF2B5EF4-FFF2-40B4-BE49-F238E27FC236}">
                <a16:creationId xmlns:a16="http://schemas.microsoft.com/office/drawing/2014/main" id="{4DD2054E-FBDF-19A4-A322-EDB7B21192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4255" y="1849583"/>
            <a:ext cx="4056789" cy="2318165"/>
          </a:xfrm>
          <a:prstGeom prst="rect">
            <a:avLst/>
          </a:prstGeom>
        </p:spPr>
      </p:pic>
    </p:spTree>
    <p:extLst>
      <p:ext uri="{BB962C8B-B14F-4D97-AF65-F5344CB8AC3E}">
        <p14:creationId xmlns:p14="http://schemas.microsoft.com/office/powerpoint/2010/main" val="700307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3">
            <a:extLst>
              <a:ext uri="{FF2B5EF4-FFF2-40B4-BE49-F238E27FC236}">
                <a16:creationId xmlns:a16="http://schemas.microsoft.com/office/drawing/2014/main" id="{CDDF6200-16EB-A7FC-2F91-CFE2861491A1}"/>
              </a:ext>
            </a:extLst>
          </p:cNvPr>
          <p:cNvPicPr>
            <a:picLocks noChangeAspect="1"/>
          </p:cNvPicPr>
          <p:nvPr/>
        </p:nvPicPr>
        <p:blipFill>
          <a:blip r:embed="rId2"/>
          <a:srcRect l="27202" t="19676" r="4492" b="2382"/>
          <a:stretch/>
        </p:blipFill>
        <p:spPr>
          <a:xfrm>
            <a:off x="3955955" y="1441929"/>
            <a:ext cx="5060939" cy="3150554"/>
          </a:xfrm>
          <a:prstGeom prst="rect">
            <a:avLst/>
          </a:prstGeom>
        </p:spPr>
      </p:pic>
      <p:sp>
        <p:nvSpPr>
          <p:cNvPr id="6" name="Rectangle 5">
            <a:extLst>
              <a:ext uri="{FF2B5EF4-FFF2-40B4-BE49-F238E27FC236}">
                <a16:creationId xmlns:a16="http://schemas.microsoft.com/office/drawing/2014/main" id="{1CB68305-92EB-FEFC-4743-6E253227B478}"/>
              </a:ext>
            </a:extLst>
          </p:cNvPr>
          <p:cNvSpPr/>
          <p:nvPr/>
        </p:nvSpPr>
        <p:spPr>
          <a:xfrm>
            <a:off x="3955955" y="3022169"/>
            <a:ext cx="472698" cy="6044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Segoe UI" panose="020B0502040204020203" pitchFamily="34" charset="0"/>
              <a:cs typeface="Segoe UI" panose="020B0502040204020203" pitchFamily="34" charset="0"/>
            </a:endParaRPr>
          </a:p>
        </p:txBody>
      </p:sp>
      <p:sp>
        <p:nvSpPr>
          <p:cNvPr id="5" name="Text Placeholder 4"/>
          <p:cNvSpPr>
            <a:spLocks noGrp="1"/>
          </p:cNvSpPr>
          <p:nvPr>
            <p:ph type="body" sz="quarter" idx="12"/>
          </p:nvPr>
        </p:nvSpPr>
        <p:spPr/>
        <p:txBody>
          <a:bodyPr/>
          <a:lstStyle/>
          <a:p>
            <a:r>
              <a:rPr lang="en-GB"/>
              <a:t>Highlights</a:t>
            </a:r>
          </a:p>
        </p:txBody>
      </p:sp>
      <p:sp>
        <p:nvSpPr>
          <p:cNvPr id="3" name="TextBox 2">
            <a:extLst>
              <a:ext uri="{FF2B5EF4-FFF2-40B4-BE49-F238E27FC236}">
                <a16:creationId xmlns:a16="http://schemas.microsoft.com/office/drawing/2014/main" id="{579E3773-FE1A-BD1E-F496-1A788E755688}"/>
              </a:ext>
            </a:extLst>
          </p:cNvPr>
          <p:cNvSpPr txBox="1"/>
          <p:nvPr/>
        </p:nvSpPr>
        <p:spPr>
          <a:xfrm>
            <a:off x="127106" y="1134043"/>
            <a:ext cx="4127179" cy="3277820"/>
          </a:xfrm>
          <a:prstGeom prst="rect">
            <a:avLst/>
          </a:prstGeom>
          <a:noFill/>
        </p:spPr>
        <p:txBody>
          <a:bodyPr wrap="square">
            <a:spAutoFit/>
          </a:bodyPr>
          <a:lstStyle/>
          <a:p>
            <a:pPr algn="just">
              <a:lnSpc>
                <a:spcPct val="150000"/>
              </a:lnSpc>
            </a:pP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 </a:t>
            </a:r>
            <a:r>
              <a:rPr lang="en-GB" sz="1800" b="1" dirty="0">
                <a:solidFill>
                  <a:srgbClr val="376192"/>
                </a:solidFill>
                <a:effectLst/>
                <a:latin typeface="Calibri" panose="020F0502020204030204" pitchFamily="34" charset="0"/>
                <a:ea typeface="Times New Roman" panose="02020603050405020304" pitchFamily="18" charset="0"/>
                <a:cs typeface="Times New Roman" panose="02020603050405020304" pitchFamily="18" charset="0"/>
              </a:rPr>
              <a:t>AUG</a:t>
            </a: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it was shown that strong electron heating can lead to loss of edge localised mode suppression likely due to the electron temperature approaching the ion temperature in the pedestal and not due to the reduction of the plasma rotation velocity. </a:t>
            </a:r>
            <a:endParaRPr lang="en-GB" sz="1800" dirty="0">
              <a:effectLst/>
              <a:latin typeface="Calibri" panose="020F0502020204030204" pitchFamily="34" charset="0"/>
              <a:ea typeface="SimSun" panose="02010600030101010101" pitchFamily="2" charset="-122"/>
              <a:cs typeface="Times New Roman" panose="02020603050405020304" pitchFamily="18" charset="0"/>
            </a:endParaRPr>
          </a:p>
          <a:p>
            <a:endParaRPr lang="en-GB" dirty="0"/>
          </a:p>
        </p:txBody>
      </p:sp>
      <p:pic>
        <p:nvPicPr>
          <p:cNvPr id="4" name="Picture 3">
            <a:extLst>
              <a:ext uri="{FF2B5EF4-FFF2-40B4-BE49-F238E27FC236}">
                <a16:creationId xmlns:a16="http://schemas.microsoft.com/office/drawing/2014/main" id="{AB93FDEE-831C-9E9E-8A6E-11A12B64CA15}"/>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8059868" y="126542"/>
            <a:ext cx="900000" cy="540000"/>
          </a:xfrm>
          <a:prstGeom prst="rect">
            <a:avLst/>
          </a:prstGeom>
          <a:ln>
            <a:noFill/>
          </a:ln>
        </p:spPr>
      </p:pic>
      <p:sp>
        <p:nvSpPr>
          <p:cNvPr id="12" name="TextBox 11">
            <a:extLst>
              <a:ext uri="{FF2B5EF4-FFF2-40B4-BE49-F238E27FC236}">
                <a16:creationId xmlns:a16="http://schemas.microsoft.com/office/drawing/2014/main" id="{2B39A7C9-2643-A1B0-51A9-A6B1127BE068}"/>
              </a:ext>
            </a:extLst>
          </p:cNvPr>
          <p:cNvSpPr txBox="1"/>
          <p:nvPr/>
        </p:nvSpPr>
        <p:spPr>
          <a:xfrm>
            <a:off x="4739150" y="857154"/>
            <a:ext cx="4220717" cy="584775"/>
          </a:xfrm>
          <a:prstGeom prst="rect">
            <a:avLst/>
          </a:prstGeom>
          <a:noFill/>
        </p:spPr>
        <p:txBody>
          <a:bodyPr wrap="square" rtlCol="0">
            <a:spAutoFit/>
          </a:bodyPr>
          <a:lstStyle/>
          <a:p>
            <a:pPr algn="just"/>
            <a:r>
              <a:rPr lang="en-GB" sz="1600" dirty="0">
                <a:solidFill>
                  <a:srgbClr val="376192"/>
                </a:solidFill>
              </a:rPr>
              <a:t>Strong electron heating fraction can lead to loss of ELM suppression</a:t>
            </a:r>
          </a:p>
        </p:txBody>
      </p:sp>
    </p:spTree>
    <p:extLst>
      <p:ext uri="{BB962C8B-B14F-4D97-AF65-F5344CB8AC3E}">
        <p14:creationId xmlns:p14="http://schemas.microsoft.com/office/powerpoint/2010/main" val="3675054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pPr algn="ctr"/>
            <a:r>
              <a:rPr lang="en-GB" dirty="0"/>
              <a:t>Thank you for your attention </a:t>
            </a:r>
          </a:p>
        </p:txBody>
      </p:sp>
      <p:sp>
        <p:nvSpPr>
          <p:cNvPr id="3" name="Text Placeholder 2"/>
          <p:cNvSpPr>
            <a:spLocks noGrp="1"/>
          </p:cNvSpPr>
          <p:nvPr>
            <p:ph type="body" sz="quarter" idx="13"/>
          </p:nvPr>
        </p:nvSpPr>
        <p:spPr/>
        <p:txBody>
          <a:bodyPr/>
          <a:lstStyle/>
          <a:p>
            <a:endParaRPr lang="fr-FR"/>
          </a:p>
        </p:txBody>
      </p:sp>
      <p:sp>
        <p:nvSpPr>
          <p:cNvPr id="4" name="Text Placeholder 3"/>
          <p:cNvSpPr>
            <a:spLocks noGrp="1"/>
          </p:cNvSpPr>
          <p:nvPr>
            <p:ph type="body" sz="quarter" idx="14"/>
          </p:nvPr>
        </p:nvSpPr>
        <p:spPr/>
        <p:txBody>
          <a:bodyPr/>
          <a:lstStyle/>
          <a:p>
            <a:endParaRPr lang="fr-FR"/>
          </a:p>
        </p:txBody>
      </p:sp>
    </p:spTree>
    <p:extLst>
      <p:ext uri="{BB962C8B-B14F-4D97-AF65-F5344CB8AC3E}">
        <p14:creationId xmlns:p14="http://schemas.microsoft.com/office/powerpoint/2010/main" val="1392894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r>
              <a:rPr lang="en-GB" dirty="0"/>
              <a:t>Outline</a:t>
            </a:r>
          </a:p>
        </p:txBody>
      </p:sp>
      <p:sp>
        <p:nvSpPr>
          <p:cNvPr id="6" name="Text Placeholder 5"/>
          <p:cNvSpPr>
            <a:spLocks noGrp="1"/>
          </p:cNvSpPr>
          <p:nvPr>
            <p:ph type="body" sz="quarter" idx="13"/>
          </p:nvPr>
        </p:nvSpPr>
        <p:spPr/>
        <p:txBody>
          <a:bodyPr/>
          <a:lstStyle/>
          <a:p>
            <a:r>
              <a:rPr lang="en-GB" dirty="0"/>
              <a:t>Membership</a:t>
            </a:r>
          </a:p>
          <a:p>
            <a:r>
              <a:rPr lang="en-GB" dirty="0"/>
              <a:t>Meetings</a:t>
            </a:r>
          </a:p>
          <a:p>
            <a:r>
              <a:rPr lang="en-GB" dirty="0"/>
              <a:t>Participation of the private sector</a:t>
            </a:r>
          </a:p>
          <a:p>
            <a:r>
              <a:rPr lang="en-GB" dirty="0"/>
              <a:t>CICLOP: A Joint Task of the Co-operation between CTP and SH</a:t>
            </a:r>
          </a:p>
          <a:p>
            <a:r>
              <a:rPr lang="en-GB" dirty="0"/>
              <a:t>Highlights </a:t>
            </a:r>
          </a:p>
          <a:p>
            <a:endParaRPr lang="en-GB" dirty="0"/>
          </a:p>
          <a:p>
            <a:endParaRPr lang="en-GB" dirty="0"/>
          </a:p>
        </p:txBody>
      </p:sp>
    </p:spTree>
    <p:extLst>
      <p:ext uri="{BB962C8B-B14F-4D97-AF65-F5344CB8AC3E}">
        <p14:creationId xmlns:p14="http://schemas.microsoft.com/office/powerpoint/2010/main" val="948742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180974" y="74031"/>
            <a:ext cx="8316913" cy="434767"/>
          </a:xfrm>
        </p:spPr>
        <p:txBody>
          <a:bodyPr/>
          <a:lstStyle/>
          <a:p>
            <a:r>
              <a:rPr lang="en-GB"/>
              <a:t>Membership</a:t>
            </a:r>
          </a:p>
        </p:txBody>
      </p:sp>
      <p:sp>
        <p:nvSpPr>
          <p:cNvPr id="6" name="Text Placeholder 5"/>
          <p:cNvSpPr>
            <a:spLocks noGrp="1"/>
          </p:cNvSpPr>
          <p:nvPr>
            <p:ph type="body" sz="quarter" idx="13"/>
          </p:nvPr>
        </p:nvSpPr>
        <p:spPr>
          <a:xfrm>
            <a:off x="261023" y="603042"/>
            <a:ext cx="6748032" cy="4132263"/>
          </a:xfrm>
        </p:spPr>
        <p:txBody>
          <a:bodyPr/>
          <a:lstStyle/>
          <a:p>
            <a:pPr marL="312738" indent="-357188"/>
            <a:r>
              <a:rPr lang="en-GB" sz="1600" dirty="0"/>
              <a:t>CTP TCP  has 10 Contracting Parties (CPs) 6 IEA member countries: </a:t>
            </a:r>
          </a:p>
          <a:p>
            <a:pPr lvl="1" eaLnBrk="0" hangingPunct="0"/>
            <a:r>
              <a:rPr lang="en-GB" sz="1400" dirty="0">
                <a:solidFill>
                  <a:schemeClr val="tx1"/>
                </a:solidFill>
              </a:rPr>
              <a:t>Australian Nuclear Science and Technology Organisation (ANSTO), </a:t>
            </a:r>
            <a:r>
              <a:rPr lang="en-GB" sz="1400" b="1" dirty="0">
                <a:solidFill>
                  <a:schemeClr val="accent2"/>
                </a:solidFill>
              </a:rPr>
              <a:t>Australia</a:t>
            </a:r>
          </a:p>
          <a:p>
            <a:pPr lvl="1" eaLnBrk="0" hangingPunct="0"/>
            <a:r>
              <a:rPr lang="en-US" sz="1400" dirty="0">
                <a:solidFill>
                  <a:schemeClr val="tx1"/>
                </a:solidFill>
              </a:rPr>
              <a:t>National Institutes for Quantum and Radiological Science and Technology (QST), </a:t>
            </a:r>
            <a:r>
              <a:rPr lang="en-US" sz="1400" b="1" dirty="0">
                <a:solidFill>
                  <a:schemeClr val="accent2"/>
                </a:solidFill>
              </a:rPr>
              <a:t>Japan</a:t>
            </a:r>
          </a:p>
          <a:p>
            <a:pPr lvl="1" eaLnBrk="0" hangingPunct="0"/>
            <a:r>
              <a:rPr lang="en-US" sz="1400" dirty="0">
                <a:solidFill>
                  <a:schemeClr val="tx1"/>
                </a:solidFill>
              </a:rPr>
              <a:t>Korean Ministry of Education, Science and Technology (MEST), </a:t>
            </a:r>
            <a:r>
              <a:rPr lang="en-US" sz="1400" b="1" dirty="0">
                <a:solidFill>
                  <a:schemeClr val="accent2"/>
                </a:solidFill>
              </a:rPr>
              <a:t>Korea</a:t>
            </a:r>
            <a:endParaRPr lang="en-US" sz="1400" dirty="0">
              <a:solidFill>
                <a:schemeClr val="tx1"/>
              </a:solidFill>
            </a:endParaRPr>
          </a:p>
          <a:p>
            <a:pPr lvl="1" eaLnBrk="0" hangingPunct="0"/>
            <a:r>
              <a:rPr lang="en-US" sz="1400" dirty="0">
                <a:solidFill>
                  <a:schemeClr val="tx1"/>
                </a:solidFill>
              </a:rPr>
              <a:t>United States Department of Energy (USDOE), </a:t>
            </a:r>
            <a:r>
              <a:rPr lang="en-US" sz="1400" b="1" dirty="0">
                <a:solidFill>
                  <a:schemeClr val="accent2"/>
                </a:solidFill>
              </a:rPr>
              <a:t>United States</a:t>
            </a:r>
          </a:p>
          <a:p>
            <a:pPr lvl="1" eaLnBrk="0" hangingPunct="0"/>
            <a:r>
              <a:rPr lang="en-US" sz="1400" dirty="0"/>
              <a:t>Ecole </a:t>
            </a:r>
            <a:r>
              <a:rPr lang="en-US" sz="1400" dirty="0" err="1"/>
              <a:t>polytechnique</a:t>
            </a:r>
            <a:r>
              <a:rPr lang="en-US" sz="1400" dirty="0"/>
              <a:t> </a:t>
            </a:r>
            <a:r>
              <a:rPr lang="en-US" sz="1400" dirty="0" err="1"/>
              <a:t>fédérale</a:t>
            </a:r>
            <a:r>
              <a:rPr lang="en-US" sz="1400" dirty="0"/>
              <a:t> de Lausanne (EPFL), </a:t>
            </a:r>
            <a:r>
              <a:rPr lang="en-US" sz="1400" b="1" dirty="0">
                <a:solidFill>
                  <a:schemeClr val="accent2"/>
                </a:solidFill>
              </a:rPr>
              <a:t>Switzerland</a:t>
            </a:r>
          </a:p>
          <a:p>
            <a:pPr lvl="1" eaLnBrk="0" hangingPunct="0"/>
            <a:r>
              <a:rPr lang="en-US" sz="1400" dirty="0"/>
              <a:t>Government of the United Kingdom, </a:t>
            </a:r>
            <a:r>
              <a:rPr lang="en-US" sz="1400" b="1" dirty="0">
                <a:solidFill>
                  <a:schemeClr val="accent2"/>
                </a:solidFill>
              </a:rPr>
              <a:t>United Kingdom</a:t>
            </a:r>
          </a:p>
          <a:p>
            <a:pPr marL="312738" indent="-357188"/>
            <a:r>
              <a:rPr lang="en-GB" sz="1600" dirty="0"/>
              <a:t>1 partner country:</a:t>
            </a:r>
          </a:p>
          <a:p>
            <a:pPr marL="712788" lvl="1" indent="-357188"/>
            <a:r>
              <a:rPr lang="en-US" sz="1400" dirty="0">
                <a:solidFill>
                  <a:schemeClr val="tx1"/>
                </a:solidFill>
              </a:rPr>
              <a:t>The Institute for Plasma Research (IPR), </a:t>
            </a:r>
            <a:r>
              <a:rPr lang="en-US" sz="1400" b="1" dirty="0">
                <a:solidFill>
                  <a:schemeClr val="accent2"/>
                </a:solidFill>
              </a:rPr>
              <a:t>India</a:t>
            </a:r>
            <a:endParaRPr lang="en-GB" sz="1400" dirty="0">
              <a:solidFill>
                <a:schemeClr val="tx1"/>
              </a:solidFill>
            </a:endParaRPr>
          </a:p>
          <a:p>
            <a:pPr marL="312738" indent="-357188"/>
            <a:r>
              <a:rPr lang="en-GB" sz="1600" dirty="0"/>
              <a:t>3 International Organizations: </a:t>
            </a:r>
          </a:p>
          <a:p>
            <a:pPr marL="712788" lvl="1" indent="-357188"/>
            <a:r>
              <a:rPr lang="en-US" sz="1400" dirty="0">
                <a:solidFill>
                  <a:schemeClr val="tx1"/>
                </a:solidFill>
              </a:rPr>
              <a:t>European Atomic Energy Community (Euratom), </a:t>
            </a:r>
            <a:r>
              <a:rPr lang="en-US" sz="1400" b="1" dirty="0">
                <a:solidFill>
                  <a:schemeClr val="accent2"/>
                </a:solidFill>
              </a:rPr>
              <a:t>European Union</a:t>
            </a:r>
          </a:p>
          <a:p>
            <a:pPr marL="712788" lvl="1" indent="-357188"/>
            <a:r>
              <a:rPr lang="en-US" sz="1400" dirty="0"/>
              <a:t>ITER </a:t>
            </a:r>
            <a:r>
              <a:rPr lang="en-US" sz="1400" b="1" dirty="0">
                <a:solidFill>
                  <a:schemeClr val="accent2"/>
                </a:solidFill>
              </a:rPr>
              <a:t>China</a:t>
            </a:r>
            <a:r>
              <a:rPr lang="en-US" sz="1400" dirty="0">
                <a:solidFill>
                  <a:schemeClr val="tx1"/>
                </a:solidFill>
              </a:rPr>
              <a:t> Domestic Agency (CNDA)</a:t>
            </a:r>
          </a:p>
          <a:p>
            <a:pPr marL="712788" lvl="1" indent="-357188"/>
            <a:r>
              <a:rPr lang="en-US" sz="1400" b="1" dirty="0">
                <a:solidFill>
                  <a:schemeClr val="accent2"/>
                </a:solidFill>
              </a:rPr>
              <a:t>ITER</a:t>
            </a:r>
            <a:r>
              <a:rPr lang="en-US" sz="1400" dirty="0">
                <a:solidFill>
                  <a:schemeClr val="tx1"/>
                </a:solidFill>
              </a:rPr>
              <a:t> Organization</a:t>
            </a:r>
          </a:p>
          <a:p>
            <a:pPr marL="712788" lvl="1" indent="-357188"/>
            <a:endParaRPr lang="en-US" sz="1600" dirty="0">
              <a:solidFill>
                <a:schemeClr val="tx1"/>
              </a:solidFill>
            </a:endParaRPr>
          </a:p>
        </p:txBody>
      </p:sp>
      <p:pic>
        <p:nvPicPr>
          <p:cNvPr id="2" name="Picture 1">
            <a:extLst>
              <a:ext uri="{FF2B5EF4-FFF2-40B4-BE49-F238E27FC236}">
                <a16:creationId xmlns:a16="http://schemas.microsoft.com/office/drawing/2014/main" id="{2583D9CB-3359-C8A2-82BA-85E379E5DEEC}"/>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6975483" y="831309"/>
            <a:ext cx="900000" cy="540000"/>
          </a:xfrm>
          <a:prstGeom prst="rect">
            <a:avLst/>
          </a:prstGeom>
          <a:ln>
            <a:noFill/>
          </a:ln>
        </p:spPr>
      </p:pic>
      <p:pic>
        <p:nvPicPr>
          <p:cNvPr id="3" name="Picture 2">
            <a:extLst>
              <a:ext uri="{FF2B5EF4-FFF2-40B4-BE49-F238E27FC236}">
                <a16:creationId xmlns:a16="http://schemas.microsoft.com/office/drawing/2014/main" id="{DFD9E30A-48AC-2CB0-E58B-FB8B89EF4CD1}"/>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7984083" y="1215818"/>
            <a:ext cx="898894" cy="540000"/>
          </a:xfrm>
          <a:prstGeom prst="rect">
            <a:avLst/>
          </a:prstGeom>
          <a:ln>
            <a:noFill/>
          </a:ln>
        </p:spPr>
      </p:pic>
      <p:pic>
        <p:nvPicPr>
          <p:cNvPr id="4" name="Picture 3">
            <a:extLst>
              <a:ext uri="{FF2B5EF4-FFF2-40B4-BE49-F238E27FC236}">
                <a16:creationId xmlns:a16="http://schemas.microsoft.com/office/drawing/2014/main" id="{B607F4FC-BCD7-6CC6-A387-6AD40B692032}"/>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7992433" y="1978884"/>
            <a:ext cx="900000" cy="540000"/>
          </a:xfrm>
          <a:prstGeom prst="rect">
            <a:avLst/>
          </a:prstGeom>
          <a:ln>
            <a:solidFill>
              <a:schemeClr val="tx1"/>
            </a:solidFill>
          </a:ln>
        </p:spPr>
      </p:pic>
      <p:pic>
        <p:nvPicPr>
          <p:cNvPr id="7" name="Picture 6">
            <a:extLst>
              <a:ext uri="{FF2B5EF4-FFF2-40B4-BE49-F238E27FC236}">
                <a16:creationId xmlns:a16="http://schemas.microsoft.com/office/drawing/2014/main" id="{0F7D7646-B927-7B99-1A65-DDC3D6516777}"/>
              </a:ext>
            </a:extLst>
          </p:cNvPr>
          <p:cNvPicPr>
            <a:picLocks/>
          </p:cNvPicPr>
          <p:nvPr/>
        </p:nvPicPr>
        <p:blipFill rotWithShape="1">
          <a:blip r:embed="rId5" cstate="print">
            <a:extLst>
              <a:ext uri="{28A0092B-C50C-407E-A947-70E740481C1C}">
                <a14:useLocalDpi xmlns:a14="http://schemas.microsoft.com/office/drawing/2010/main" val="0"/>
              </a:ext>
            </a:extLst>
          </a:blip>
          <a:srcRect l="-172" t="-2829" r="2803" b="2829"/>
          <a:stretch/>
        </p:blipFill>
        <p:spPr>
          <a:xfrm>
            <a:off x="6977105" y="1488668"/>
            <a:ext cx="900000" cy="540000"/>
          </a:xfrm>
          <a:prstGeom prst="rect">
            <a:avLst/>
          </a:prstGeom>
          <a:ln>
            <a:noFill/>
          </a:ln>
        </p:spPr>
      </p:pic>
      <p:pic>
        <p:nvPicPr>
          <p:cNvPr id="8" name="Picture 7">
            <a:extLst>
              <a:ext uri="{FF2B5EF4-FFF2-40B4-BE49-F238E27FC236}">
                <a16:creationId xmlns:a16="http://schemas.microsoft.com/office/drawing/2014/main" id="{8576E2E2-312C-4BBF-DFC8-93F427BD9638}"/>
              </a:ext>
            </a:extLst>
          </p:cNvPr>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7971761" y="2755789"/>
            <a:ext cx="900000" cy="540000"/>
          </a:xfrm>
          <a:prstGeom prst="rect">
            <a:avLst/>
          </a:prstGeom>
          <a:ln>
            <a:noFill/>
          </a:ln>
        </p:spPr>
      </p:pic>
      <p:pic>
        <p:nvPicPr>
          <p:cNvPr id="10" name="Picture 4" descr="Afbeeldingsresultaat voor flag australia vector">
            <a:extLst>
              <a:ext uri="{FF2B5EF4-FFF2-40B4-BE49-F238E27FC236}">
                <a16:creationId xmlns:a16="http://schemas.microsoft.com/office/drawing/2014/main" id="{6CFD6918-24A1-8E50-13EA-C4E27764689B}"/>
              </a:ext>
            </a:extLst>
          </p:cNvPr>
          <p:cNvPicPr>
            <a:picLocks noChangeArrowheads="1"/>
          </p:cNvPicPr>
          <p:nvPr/>
        </p:nvPicPr>
        <p:blipFill rotWithShape="1">
          <a:blip r:embed="rId7">
            <a:extLst>
              <a:ext uri="{28A0092B-C50C-407E-A947-70E740481C1C}">
                <a14:useLocalDpi xmlns:a14="http://schemas.microsoft.com/office/drawing/2010/main" val="0"/>
              </a:ext>
            </a:extLst>
          </a:blip>
          <a:srcRect l="2594" t="26664" r="3180" b="26997"/>
          <a:stretch/>
        </p:blipFill>
        <p:spPr bwMode="auto">
          <a:xfrm>
            <a:off x="6952447" y="3132921"/>
            <a:ext cx="900000" cy="5400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3" name="Picture 12" descr="A red flag with a white cross&#10;&#10;Description automatically generated">
            <a:extLst>
              <a:ext uri="{FF2B5EF4-FFF2-40B4-BE49-F238E27FC236}">
                <a16:creationId xmlns:a16="http://schemas.microsoft.com/office/drawing/2014/main" id="{FC04E035-105C-ECA4-7797-39ECEACE6EC1}"/>
              </a:ext>
            </a:extLst>
          </p:cNvPr>
          <p:cNvPicPr>
            <a:picLocks/>
          </p:cNvPicPr>
          <p:nvPr/>
        </p:nvPicPr>
        <p:blipFill rotWithShape="1">
          <a:blip r:embed="rId8">
            <a:extLst>
              <a:ext uri="{28A0092B-C50C-407E-A947-70E740481C1C}">
                <a14:useLocalDpi xmlns:a14="http://schemas.microsoft.com/office/drawing/2010/main" val="0"/>
              </a:ext>
            </a:extLst>
          </a:blip>
          <a:srcRect l="1943" t="2333" b="1"/>
          <a:stretch/>
        </p:blipFill>
        <p:spPr>
          <a:xfrm>
            <a:off x="7993175" y="3540099"/>
            <a:ext cx="900000" cy="540000"/>
          </a:xfrm>
          <a:prstGeom prst="rect">
            <a:avLst/>
          </a:prstGeom>
          <a:ln>
            <a:noFill/>
          </a:ln>
        </p:spPr>
      </p:pic>
      <p:pic>
        <p:nvPicPr>
          <p:cNvPr id="15" name="Picture 14" descr="A red circle with white background&#10;&#10;Description automatically generated">
            <a:extLst>
              <a:ext uri="{FF2B5EF4-FFF2-40B4-BE49-F238E27FC236}">
                <a16:creationId xmlns:a16="http://schemas.microsoft.com/office/drawing/2014/main" id="{5584B068-A7B6-1BCC-04DD-1DE3B1A8B878}"/>
              </a:ext>
            </a:extLst>
          </p:cNvPr>
          <p:cNvPicPr>
            <a:picLocks/>
          </p:cNvPicPr>
          <p:nvPr/>
        </p:nvPicPr>
        <p:blipFill>
          <a:blip r:embed="rId9">
            <a:extLst>
              <a:ext uri="{28A0092B-C50C-407E-A947-70E740481C1C}">
                <a14:useLocalDpi xmlns:a14="http://schemas.microsoft.com/office/drawing/2010/main" val="0"/>
              </a:ext>
            </a:extLst>
          </a:blip>
          <a:stretch>
            <a:fillRect/>
          </a:stretch>
        </p:blipFill>
        <p:spPr>
          <a:xfrm>
            <a:off x="6975483" y="2298668"/>
            <a:ext cx="900000" cy="540000"/>
          </a:xfrm>
          <a:prstGeom prst="rect">
            <a:avLst/>
          </a:prstGeom>
          <a:ln>
            <a:solidFill>
              <a:schemeClr val="tx1"/>
            </a:solidFill>
          </a:ln>
        </p:spPr>
      </p:pic>
      <p:pic>
        <p:nvPicPr>
          <p:cNvPr id="19" name="Picture 18" descr="A yellow and black logo&#10;&#10;Description automatically generated">
            <a:extLst>
              <a:ext uri="{FF2B5EF4-FFF2-40B4-BE49-F238E27FC236}">
                <a16:creationId xmlns:a16="http://schemas.microsoft.com/office/drawing/2014/main" id="{D02F28B6-E6AC-9ADD-0A03-69DD03790F11}"/>
              </a:ext>
            </a:extLst>
          </p:cNvPr>
          <p:cNvPicPr>
            <a:picLocks/>
          </p:cNvPicPr>
          <p:nvPr/>
        </p:nvPicPr>
        <p:blipFill>
          <a:blip r:embed="rId10">
            <a:extLst>
              <a:ext uri="{28A0092B-C50C-407E-A947-70E740481C1C}">
                <a14:useLocalDpi xmlns:a14="http://schemas.microsoft.com/office/drawing/2010/main" val="0"/>
              </a:ext>
            </a:extLst>
          </a:blip>
          <a:stretch>
            <a:fillRect/>
          </a:stretch>
        </p:blipFill>
        <p:spPr>
          <a:xfrm>
            <a:off x="6952447" y="3824800"/>
            <a:ext cx="1080000" cy="540000"/>
          </a:xfrm>
          <a:prstGeom prst="rect">
            <a:avLst/>
          </a:prstGeom>
          <a:ln>
            <a:noFill/>
          </a:ln>
        </p:spPr>
      </p:pic>
      <p:pic>
        <p:nvPicPr>
          <p:cNvPr id="11" name="Picture 10" descr="A flag with a cross with Great Britain in the background&#10;&#10;AI-generated content may be incorrect.">
            <a:extLst>
              <a:ext uri="{FF2B5EF4-FFF2-40B4-BE49-F238E27FC236}">
                <a16:creationId xmlns:a16="http://schemas.microsoft.com/office/drawing/2014/main" id="{CDC3C95C-D14B-B807-1320-73B13EEB18E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971761" y="4161946"/>
            <a:ext cx="900000" cy="460227"/>
          </a:xfrm>
          <a:prstGeom prst="rect">
            <a:avLst/>
          </a:prstGeom>
        </p:spPr>
      </p:pic>
    </p:spTree>
    <p:extLst>
      <p:ext uri="{BB962C8B-B14F-4D97-AF65-F5344CB8AC3E}">
        <p14:creationId xmlns:p14="http://schemas.microsoft.com/office/powerpoint/2010/main" val="906813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r>
              <a:rPr lang="en-GB"/>
              <a:t>Membership</a:t>
            </a:r>
          </a:p>
          <a:p>
            <a:endParaRPr lang="en-GB"/>
          </a:p>
        </p:txBody>
      </p:sp>
      <p:sp>
        <p:nvSpPr>
          <p:cNvPr id="6" name="Text Placeholder 5"/>
          <p:cNvSpPr>
            <a:spLocks noGrp="1"/>
          </p:cNvSpPr>
          <p:nvPr>
            <p:ph type="body" sz="quarter" idx="13"/>
          </p:nvPr>
        </p:nvSpPr>
        <p:spPr>
          <a:xfrm>
            <a:off x="250826" y="779463"/>
            <a:ext cx="8316912" cy="4132262"/>
          </a:xfrm>
        </p:spPr>
        <p:txBody>
          <a:bodyPr/>
          <a:lstStyle/>
          <a:p>
            <a:pPr algn="just">
              <a:lnSpc>
                <a:spcPts val="2360"/>
              </a:lnSpc>
            </a:pPr>
            <a:r>
              <a:rPr lang="en-GB" sz="1800" b="1" dirty="0">
                <a:solidFill>
                  <a:srgbClr val="376192"/>
                </a:solidFill>
              </a:rPr>
              <a:t>Switzerland</a:t>
            </a:r>
            <a:r>
              <a:rPr lang="en-GB" sz="1800" dirty="0"/>
              <a:t> joined the CTP TCP officially as a Contracting Party on 18</a:t>
            </a:r>
            <a:r>
              <a:rPr lang="en-GB" sz="1800" baseline="30000" dirty="0"/>
              <a:t>th</a:t>
            </a:r>
            <a:r>
              <a:rPr lang="en-GB" sz="1800" dirty="0"/>
              <a:t> October 2022 and the nominated representatives from </a:t>
            </a:r>
            <a:r>
              <a:rPr lang="en-GB" sz="1800" b="1" dirty="0">
                <a:solidFill>
                  <a:srgbClr val="376192"/>
                </a:solidFill>
              </a:rPr>
              <a:t>Switzerland</a:t>
            </a:r>
            <a:r>
              <a:rPr lang="en-GB" sz="1800" dirty="0"/>
              <a:t> are Ambrogio Fasoli and Paolo Ricci. </a:t>
            </a:r>
          </a:p>
          <a:p>
            <a:pPr algn="just">
              <a:lnSpc>
                <a:spcPts val="2360"/>
              </a:lnSpc>
            </a:pPr>
            <a:r>
              <a:rPr lang="en-GB" sz="1800" dirty="0">
                <a:effectLst/>
                <a:latin typeface="Calibri" panose="020F0502020204030204" pitchFamily="34" charset="0"/>
                <a:ea typeface="SimSun" panose="02010600030101010101" pitchFamily="2" charset="-122"/>
                <a:cs typeface="Times New Roman" panose="02020603050405020304" pitchFamily="18" charset="0"/>
              </a:rPr>
              <a:t>The </a:t>
            </a:r>
            <a:r>
              <a:rPr lang="en-GB" sz="1800" b="1" dirty="0">
                <a:solidFill>
                  <a:srgbClr val="376192"/>
                </a:solidFill>
                <a:effectLst/>
                <a:latin typeface="Calibri" panose="020F0502020204030204" pitchFamily="34" charset="0"/>
                <a:ea typeface="SimSun" panose="02010600030101010101" pitchFamily="2" charset="-122"/>
                <a:cs typeface="Times New Roman" panose="02020603050405020304" pitchFamily="18" charset="0"/>
              </a:rPr>
              <a:t>UK</a:t>
            </a:r>
            <a:r>
              <a:rPr lang="en-GB" sz="1800" dirty="0">
                <a:effectLst/>
                <a:latin typeface="Calibri" panose="020F0502020204030204" pitchFamily="34" charset="0"/>
                <a:ea typeface="SimSun" panose="02010600030101010101" pitchFamily="2" charset="-122"/>
                <a:cs typeface="Times New Roman" panose="02020603050405020304" pitchFamily="18" charset="0"/>
              </a:rPr>
              <a:t> joined the CTP TCP officially as a Contracting Party on 22</a:t>
            </a:r>
            <a:r>
              <a:rPr lang="en-GB" sz="1800" baseline="30000" dirty="0">
                <a:effectLst/>
                <a:latin typeface="Calibri" panose="020F0502020204030204" pitchFamily="34" charset="0"/>
                <a:ea typeface="SimSun" panose="02010600030101010101" pitchFamily="2" charset="-122"/>
                <a:cs typeface="Times New Roman" panose="02020603050405020304" pitchFamily="18" charset="0"/>
              </a:rPr>
              <a:t>nd</a:t>
            </a:r>
            <a:r>
              <a:rPr lang="en-GB" sz="1800" dirty="0">
                <a:effectLst/>
                <a:latin typeface="Calibri" panose="020F0502020204030204" pitchFamily="34" charset="0"/>
                <a:ea typeface="SimSun" panose="02010600030101010101" pitchFamily="2" charset="-122"/>
                <a:cs typeface="Times New Roman" panose="02020603050405020304" pitchFamily="18" charset="0"/>
              </a:rPr>
              <a:t> January 2024 and the nominated representatives from the </a:t>
            </a:r>
            <a:r>
              <a:rPr lang="en-GB" sz="1800" b="1" dirty="0">
                <a:solidFill>
                  <a:srgbClr val="376192"/>
                </a:solidFill>
                <a:effectLst/>
                <a:latin typeface="Calibri" panose="020F0502020204030204" pitchFamily="34" charset="0"/>
                <a:ea typeface="SimSun" panose="02010600030101010101" pitchFamily="2" charset="-122"/>
                <a:cs typeface="Times New Roman" panose="02020603050405020304" pitchFamily="18" charset="0"/>
              </a:rPr>
              <a:t>UK</a:t>
            </a:r>
            <a:r>
              <a:rPr lang="en-GB" sz="1800" dirty="0">
                <a:effectLst/>
                <a:latin typeface="Calibri" panose="020F0502020204030204" pitchFamily="34" charset="0"/>
                <a:ea typeface="SimSun" panose="02010600030101010101" pitchFamily="2" charset="-122"/>
                <a:cs typeface="Times New Roman" panose="02020603050405020304" pitchFamily="18" charset="0"/>
              </a:rPr>
              <a:t> are Fulvio Militello and Fernanda Rimini. </a:t>
            </a:r>
          </a:p>
        </p:txBody>
      </p:sp>
    </p:spTree>
    <p:extLst>
      <p:ext uri="{BB962C8B-B14F-4D97-AF65-F5344CB8AC3E}">
        <p14:creationId xmlns:p14="http://schemas.microsoft.com/office/powerpoint/2010/main" val="1258479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r>
              <a:rPr lang="en-GB"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Meetings</a:t>
            </a:r>
            <a:endParaRPr lang="en-GB">
              <a:effectLst/>
              <a:latin typeface="Calibri" panose="020F0502020204030204" pitchFamily="34" charset="0"/>
              <a:ea typeface="SimSun" panose="02010600030101010101" pitchFamily="2" charset="-122"/>
              <a:cs typeface="Times New Roman" panose="02020603050405020304" pitchFamily="18" charset="0"/>
            </a:endParaRPr>
          </a:p>
          <a:p>
            <a:endParaRPr lang="en-GB"/>
          </a:p>
        </p:txBody>
      </p:sp>
      <p:sp>
        <p:nvSpPr>
          <p:cNvPr id="6" name="Text Placeholder 5"/>
          <p:cNvSpPr>
            <a:spLocks noGrp="1"/>
          </p:cNvSpPr>
          <p:nvPr>
            <p:ph type="body" sz="quarter" idx="13"/>
          </p:nvPr>
        </p:nvSpPr>
        <p:spPr/>
        <p:txBody>
          <a:bodyPr/>
          <a:lstStyle/>
          <a:p>
            <a:pPr marL="342900" lvl="0" indent="-342900" algn="just" eaLnBrk="0" fontAlgn="base" hangingPunct="0">
              <a:lnSpc>
                <a:spcPct val="150000"/>
              </a:lnSpc>
              <a:spcAft>
                <a:spcPts val="600"/>
              </a:spcAft>
              <a:buFont typeface="Symbol" pitchFamily="2" charset="2"/>
              <a:buChar char=""/>
            </a:pP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a:t>
            </a:r>
            <a:r>
              <a:rPr lang="en-GB" sz="1800"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a:t>
            </a: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Executive Committee Meeting at the ITER Organisation Headquarters, St. Paul-lez-Durance, France, Friday 6</a:t>
            </a:r>
            <a:r>
              <a:rPr lang="en-GB" sz="1800"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a:t>
            </a: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December 2024</a:t>
            </a:r>
            <a:r>
              <a:rPr lang="en-GB" sz="1600" dirty="0">
                <a:effectLst/>
              </a:rPr>
              <a:t> </a:t>
            </a:r>
          </a:p>
          <a:p>
            <a:pPr marL="342900" lvl="0" indent="-342900" algn="just" eaLnBrk="0" fontAlgn="base" hangingPunct="0">
              <a:lnSpc>
                <a:spcPct val="150000"/>
              </a:lnSpc>
              <a:spcAft>
                <a:spcPts val="600"/>
              </a:spcAft>
              <a:buFont typeface="Symbol" pitchFamily="2" charset="2"/>
              <a:buChar char=""/>
            </a:pP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a:t>
            </a:r>
            <a:r>
              <a:rPr lang="en-GB" sz="1800"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a:t>
            </a: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meeting of the International Tokamak Physics Activity Coordinating Committee (ITPA CC)</a:t>
            </a:r>
            <a:r>
              <a:rPr lang="en-GB" sz="1800" dirty="0">
                <a:ea typeface="SimSun" panose="02010600030101010101" pitchFamily="2" charset="-122"/>
                <a:cs typeface="Times New Roman" panose="02020603050405020304" pitchFamily="18" charset="0"/>
              </a:rPr>
              <a:t> </a:t>
            </a: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and 15</a:t>
            </a:r>
            <a:r>
              <a:rPr lang="en-GB" sz="1800"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a:t>
            </a: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ITPA meeting for Joint Experiments at the ITER Organisation Headquarters, St. Paul-lez-Durance, France, 4</a:t>
            </a:r>
            <a:r>
              <a:rPr lang="en-GB" sz="1800"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a:t>
            </a: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r>
              <a:rPr lang="en-GB" sz="1800"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a:t>
            </a: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December 2024</a:t>
            </a:r>
            <a:r>
              <a:rPr lang="en-GB" sz="1600" dirty="0">
                <a:effectLst/>
              </a:rPr>
              <a:t> </a:t>
            </a:r>
            <a:endParaRPr lang="en-GB" dirty="0"/>
          </a:p>
        </p:txBody>
      </p:sp>
    </p:spTree>
    <p:extLst>
      <p:ext uri="{BB962C8B-B14F-4D97-AF65-F5344CB8AC3E}">
        <p14:creationId xmlns:p14="http://schemas.microsoft.com/office/powerpoint/2010/main" val="1898821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r>
              <a:rPr lang="en-GB"/>
              <a:t>Participation of the private sector</a:t>
            </a:r>
          </a:p>
          <a:p>
            <a:endParaRPr lang="en-GB"/>
          </a:p>
        </p:txBody>
      </p:sp>
      <p:sp>
        <p:nvSpPr>
          <p:cNvPr id="6" name="Text Placeholder 5"/>
          <p:cNvSpPr>
            <a:spLocks noGrp="1"/>
          </p:cNvSpPr>
          <p:nvPr>
            <p:ph type="body" sz="quarter" idx="13"/>
          </p:nvPr>
        </p:nvSpPr>
        <p:spPr>
          <a:xfrm>
            <a:off x="250826" y="779463"/>
            <a:ext cx="8316912" cy="4132262"/>
          </a:xfrm>
        </p:spPr>
        <p:txBody>
          <a:bodyPr/>
          <a:lstStyle/>
          <a:p>
            <a:pPr marL="457200" algn="just" eaLnBrk="0" fontAlgn="base" hangingPunct="0">
              <a:lnSpc>
                <a:spcPct val="150000"/>
              </a:lnSpc>
              <a:spcAft>
                <a:spcPts val="600"/>
              </a:spcAft>
            </a:pPr>
            <a:r>
              <a:rPr lang="en-GB" sz="1800" dirty="0">
                <a:effectLst/>
                <a:latin typeface="Calibri" panose="020F0502020204030204" pitchFamily="34" charset="0"/>
                <a:ea typeface="SimSun" panose="02010600030101010101" pitchFamily="2" charset="-122"/>
                <a:cs typeface="Times New Roman" panose="02020603050405020304" pitchFamily="18" charset="0"/>
              </a:rPr>
              <a:t>The proposal and process for the use of the IEA CTP TCP Full Sponsor</a:t>
            </a:r>
            <a:r>
              <a:rPr lang="en-GB" sz="1800" dirty="0">
                <a:solidFill>
                  <a:srgbClr val="FF0000"/>
                </a:solidFill>
                <a:effectLst/>
                <a:latin typeface="Calibri" panose="020F0502020204030204" pitchFamily="34" charset="0"/>
                <a:ea typeface="SimSun" panose="02010600030101010101" pitchFamily="2" charset="-122"/>
                <a:cs typeface="Times New Roman" panose="02020603050405020304" pitchFamily="18" charset="0"/>
              </a:rPr>
              <a:t> </a:t>
            </a:r>
            <a:r>
              <a:rPr lang="en-GB" sz="1800" dirty="0">
                <a:effectLst/>
                <a:latin typeface="Calibri" panose="020F0502020204030204" pitchFamily="34" charset="0"/>
                <a:ea typeface="SimSun" panose="02010600030101010101" pitchFamily="2" charset="-122"/>
                <a:cs typeface="Times New Roman" panose="02020603050405020304" pitchFamily="18" charset="0"/>
              </a:rPr>
              <a:t>or</a:t>
            </a:r>
            <a:r>
              <a:rPr lang="en-GB" sz="1800" dirty="0">
                <a:solidFill>
                  <a:srgbClr val="FF0000"/>
                </a:solidFill>
                <a:effectLst/>
                <a:latin typeface="Calibri" panose="020F0502020204030204" pitchFamily="34" charset="0"/>
                <a:ea typeface="SimSun" panose="02010600030101010101" pitchFamily="2" charset="-122"/>
                <a:cs typeface="Times New Roman" panose="02020603050405020304" pitchFamily="18" charset="0"/>
              </a:rPr>
              <a:t> </a:t>
            </a:r>
            <a:r>
              <a:rPr lang="en-GB" sz="1800" dirty="0">
                <a:effectLst/>
                <a:latin typeface="Calibri" panose="020F0502020204030204" pitchFamily="34" charset="0"/>
                <a:ea typeface="SimSun" panose="02010600030101010101" pitchFamily="2" charset="-122"/>
                <a:cs typeface="Times New Roman" panose="02020603050405020304" pitchFamily="18" charset="0"/>
              </a:rPr>
              <a:t>Limited Sponsor scheme as a legal framework for the participation of privately funded companies in the ITPA activities has been approved through a written procedure ending on 15</a:t>
            </a:r>
            <a:r>
              <a:rPr lang="en-GB" sz="1800" baseline="30000" dirty="0">
                <a:effectLst/>
                <a:latin typeface="Calibri" panose="020F0502020204030204" pitchFamily="34" charset="0"/>
                <a:ea typeface="SimSun" panose="02010600030101010101" pitchFamily="2" charset="-122"/>
                <a:cs typeface="Times New Roman" panose="02020603050405020304" pitchFamily="18" charset="0"/>
              </a:rPr>
              <a:t>th</a:t>
            </a:r>
            <a:r>
              <a:rPr lang="en-GB" sz="1800" dirty="0">
                <a:effectLst/>
                <a:latin typeface="Calibri" panose="020F0502020204030204" pitchFamily="34" charset="0"/>
                <a:ea typeface="SimSun" panose="02010600030101010101" pitchFamily="2" charset="-122"/>
                <a:cs typeface="Times New Roman" panose="02020603050405020304" pitchFamily="18" charset="0"/>
              </a:rPr>
              <a:t> January 2025. </a:t>
            </a:r>
          </a:p>
          <a:p>
            <a:pPr marL="457200" algn="just" eaLnBrk="0" fontAlgn="base" hangingPunct="0">
              <a:lnSpc>
                <a:spcPct val="150000"/>
              </a:lnSpc>
              <a:spcAft>
                <a:spcPts val="600"/>
              </a:spcAft>
            </a:pPr>
            <a:r>
              <a:rPr lang="en-GB" sz="1800" dirty="0">
                <a:effectLst/>
                <a:latin typeface="Calibri" panose="020F0502020204030204" pitchFamily="34" charset="0"/>
                <a:ea typeface="SimSun" panose="02010600030101010101" pitchFamily="2" charset="-122"/>
                <a:cs typeface="Times New Roman" panose="02020603050405020304" pitchFamily="18" charset="0"/>
              </a:rPr>
              <a:t>It was also agreed that the proposal to invite </a:t>
            </a:r>
            <a:r>
              <a:rPr lang="en-GB" sz="1800" b="1" dirty="0">
                <a:solidFill>
                  <a:schemeClr val="accent2"/>
                </a:solidFill>
                <a:effectLst/>
                <a:latin typeface="Calibri" panose="020F0502020204030204" pitchFamily="34" charset="0"/>
                <a:ea typeface="SimSun" panose="02010600030101010101" pitchFamily="2" charset="-122"/>
                <a:cs typeface="Times New Roman" panose="02020603050405020304" pitchFamily="18" charset="0"/>
              </a:rPr>
              <a:t>Commonwealth fusion systems </a:t>
            </a:r>
            <a:r>
              <a:rPr lang="en-GB" sz="1800" dirty="0">
                <a:effectLst/>
                <a:latin typeface="Calibri" panose="020F0502020204030204" pitchFamily="34" charset="0"/>
                <a:ea typeface="SimSun" panose="02010600030101010101" pitchFamily="2" charset="-122"/>
                <a:cs typeface="Times New Roman" panose="02020603050405020304" pitchFamily="18" charset="0"/>
              </a:rPr>
              <a:t>(US) to join ITPA in 2025 as an IEA CTP TCP Limited Sponsor should be approved through a written procedure launched on 15</a:t>
            </a:r>
            <a:r>
              <a:rPr lang="en-GB" sz="1800" baseline="30000" dirty="0">
                <a:effectLst/>
                <a:latin typeface="Calibri" panose="020F0502020204030204" pitchFamily="34" charset="0"/>
                <a:ea typeface="SimSun" panose="02010600030101010101" pitchFamily="2" charset="-122"/>
                <a:cs typeface="Times New Roman" panose="02020603050405020304" pitchFamily="18" charset="0"/>
              </a:rPr>
              <a:t>th</a:t>
            </a:r>
            <a:r>
              <a:rPr lang="en-GB" sz="1800" dirty="0">
                <a:effectLst/>
                <a:latin typeface="Calibri" panose="020F0502020204030204" pitchFamily="34" charset="0"/>
                <a:ea typeface="SimSun" panose="02010600030101010101" pitchFamily="2" charset="-122"/>
                <a:cs typeface="Times New Roman" panose="02020603050405020304" pitchFamily="18" charset="0"/>
              </a:rPr>
              <a:t> January 2025 and ending 14</a:t>
            </a:r>
            <a:r>
              <a:rPr lang="en-GB" sz="1800" baseline="30000" dirty="0">
                <a:effectLst/>
                <a:latin typeface="Calibri" panose="020F0502020204030204" pitchFamily="34" charset="0"/>
                <a:ea typeface="SimSun" panose="02010600030101010101" pitchFamily="2" charset="-122"/>
                <a:cs typeface="Times New Roman" panose="02020603050405020304" pitchFamily="18" charset="0"/>
              </a:rPr>
              <a:t>th</a:t>
            </a:r>
            <a:r>
              <a:rPr lang="en-GB" sz="1800" dirty="0">
                <a:effectLst/>
                <a:latin typeface="Calibri" panose="020F0502020204030204" pitchFamily="34" charset="0"/>
                <a:ea typeface="SimSun" panose="02010600030101010101" pitchFamily="2" charset="-122"/>
                <a:cs typeface="Times New Roman" panose="02020603050405020304" pitchFamily="18" charset="0"/>
              </a:rPr>
              <a:t> February 2025, following the approval by the ITPA Coordinating Committee at a meeting held via video conference on 16</a:t>
            </a:r>
            <a:r>
              <a:rPr lang="en-GB" sz="1800" baseline="30000" dirty="0">
                <a:effectLst/>
                <a:latin typeface="Calibri" panose="020F0502020204030204" pitchFamily="34" charset="0"/>
                <a:ea typeface="SimSun" panose="02010600030101010101" pitchFamily="2" charset="-122"/>
                <a:cs typeface="Times New Roman" panose="02020603050405020304" pitchFamily="18" charset="0"/>
              </a:rPr>
              <a:t>th</a:t>
            </a:r>
            <a:r>
              <a:rPr lang="en-GB" sz="1800" dirty="0">
                <a:effectLst/>
                <a:latin typeface="Calibri" panose="020F0502020204030204" pitchFamily="34" charset="0"/>
                <a:ea typeface="SimSun" panose="02010600030101010101" pitchFamily="2" charset="-122"/>
                <a:cs typeface="Times New Roman" panose="02020603050405020304" pitchFamily="18" charset="0"/>
              </a:rPr>
              <a:t> January 2025.</a:t>
            </a:r>
          </a:p>
        </p:txBody>
      </p:sp>
    </p:spTree>
    <p:extLst>
      <p:ext uri="{BB962C8B-B14F-4D97-AF65-F5344CB8AC3E}">
        <p14:creationId xmlns:p14="http://schemas.microsoft.com/office/powerpoint/2010/main" val="3538093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r>
              <a:rPr lang="en-GB" dirty="0"/>
              <a:t>Participation of the private sector</a:t>
            </a:r>
          </a:p>
          <a:p>
            <a:endParaRPr lang="en-GB" dirty="0"/>
          </a:p>
        </p:txBody>
      </p:sp>
      <p:sp>
        <p:nvSpPr>
          <p:cNvPr id="6" name="Text Placeholder 5"/>
          <p:cNvSpPr>
            <a:spLocks noGrp="1"/>
          </p:cNvSpPr>
          <p:nvPr>
            <p:ph type="body" sz="quarter" idx="13"/>
          </p:nvPr>
        </p:nvSpPr>
        <p:spPr>
          <a:xfrm>
            <a:off x="250826" y="779463"/>
            <a:ext cx="8316912" cy="4132262"/>
          </a:xfrm>
        </p:spPr>
        <p:txBody>
          <a:bodyPr/>
          <a:lstStyle/>
          <a:p>
            <a:pPr algn="just">
              <a:lnSpc>
                <a:spcPct val="150000"/>
              </a:lnSpc>
            </a:pPr>
            <a:r>
              <a:rPr lang="en-GB" sz="1800" b="0" i="0" dirty="0">
                <a:solidFill>
                  <a:srgbClr val="242424"/>
                </a:solidFill>
                <a:effectLst/>
                <a:ea typeface="SimSun" panose="02010600030101010101" pitchFamily="2" charset="-122"/>
              </a:rPr>
              <a:t>The Legal Office of IEA proposed recently to </a:t>
            </a:r>
            <a:r>
              <a:rPr lang="en-GB" sz="1800" dirty="0">
                <a:effectLst/>
              </a:rPr>
              <a:t>consider some amendments to the CTP’s Implementing Agreement (IA) to ensure that it aligns with CTP’s new strategy for engagement with privately funded entities including</a:t>
            </a:r>
            <a:r>
              <a:rPr lang="en-GB" sz="1800" dirty="0">
                <a:solidFill>
                  <a:srgbClr val="242424"/>
                </a:solidFill>
                <a:effectLst/>
                <a:ea typeface="SimSun" panose="02010600030101010101" pitchFamily="2" charset="-122"/>
              </a:rPr>
              <a:t> </a:t>
            </a:r>
            <a:r>
              <a:rPr lang="en-GB" sz="1800" b="0" i="0" dirty="0">
                <a:solidFill>
                  <a:srgbClr val="242424"/>
                </a:solidFill>
                <a:effectLst/>
                <a:ea typeface="SimSun" panose="02010600030101010101" pitchFamily="2" charset="-122"/>
              </a:rPr>
              <a:t>formalising CTP’s new strategy and reduce the risk of uncertainty going forward, to clarify the relative rights/obligations of limited sponsors within CTP TCP compared to other participants. </a:t>
            </a:r>
          </a:p>
          <a:p>
            <a:pPr>
              <a:lnSpc>
                <a:spcPct val="150000"/>
              </a:lnSpc>
            </a:pPr>
            <a:r>
              <a:rPr lang="en-GB" sz="1800" b="0" i="0" dirty="0">
                <a:solidFill>
                  <a:srgbClr val="242424"/>
                </a:solidFill>
                <a:effectLst/>
                <a:ea typeface="SimSun" panose="02010600030101010101" pitchFamily="2" charset="-122"/>
              </a:rPr>
              <a:t>The Legal Office of IEA will advise on the types of changes that could be considered and explain the rationale of </a:t>
            </a:r>
            <a:r>
              <a:rPr lang="en-GB" sz="1800" dirty="0">
                <a:solidFill>
                  <a:srgbClr val="242424"/>
                </a:solidFill>
                <a:ea typeface="SimSun" panose="02010600030101010101" pitchFamily="2" charset="-122"/>
              </a:rPr>
              <a:t>these </a:t>
            </a:r>
            <a:r>
              <a:rPr lang="en-GB" sz="1800" b="0" i="0" dirty="0">
                <a:solidFill>
                  <a:srgbClr val="242424"/>
                </a:solidFill>
                <a:effectLst/>
                <a:ea typeface="SimSun" panose="02010600030101010101" pitchFamily="2" charset="-122"/>
              </a:rPr>
              <a:t>amendments at a future </a:t>
            </a:r>
            <a:r>
              <a:rPr lang="en-GB" sz="1800" b="0" i="0" dirty="0" err="1">
                <a:solidFill>
                  <a:srgbClr val="242424"/>
                </a:solidFill>
                <a:effectLst/>
                <a:ea typeface="SimSun" panose="02010600030101010101" pitchFamily="2" charset="-122"/>
              </a:rPr>
              <a:t>ExCo</a:t>
            </a:r>
            <a:r>
              <a:rPr lang="en-GB" sz="1800" b="0" i="0" dirty="0">
                <a:solidFill>
                  <a:srgbClr val="242424"/>
                </a:solidFill>
                <a:effectLst/>
                <a:ea typeface="SimSun" panose="02010600030101010101" pitchFamily="2" charset="-122"/>
              </a:rPr>
              <a:t> meeting.</a:t>
            </a:r>
          </a:p>
        </p:txBody>
      </p:sp>
    </p:spTree>
    <p:extLst>
      <p:ext uri="{BB962C8B-B14F-4D97-AF65-F5344CB8AC3E}">
        <p14:creationId xmlns:p14="http://schemas.microsoft.com/office/powerpoint/2010/main" val="1170354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256951" y="231775"/>
            <a:ext cx="8316913" cy="434767"/>
          </a:xfrm>
        </p:spPr>
        <p:txBody>
          <a:bodyPr/>
          <a:lstStyle/>
          <a:p>
            <a:r>
              <a:rPr lang="en-GB" dirty="0"/>
              <a:t>CICLOP: A Joint Task of the Co-operation between CTP and SH</a:t>
            </a:r>
          </a:p>
          <a:p>
            <a:endParaRPr lang="en-GB" dirty="0"/>
          </a:p>
        </p:txBody>
      </p:sp>
      <p:sp>
        <p:nvSpPr>
          <p:cNvPr id="6" name="Text Placeholder 5"/>
          <p:cNvSpPr>
            <a:spLocks noGrp="1"/>
          </p:cNvSpPr>
          <p:nvPr>
            <p:ph type="body" sz="quarter" idx="13"/>
          </p:nvPr>
        </p:nvSpPr>
        <p:spPr>
          <a:xfrm>
            <a:off x="250825" y="927570"/>
            <a:ext cx="8316912" cy="3000486"/>
          </a:xfrm>
        </p:spPr>
        <p:txBody>
          <a:bodyPr/>
          <a:lstStyle/>
          <a:p>
            <a:pPr marL="457200" algn="just" eaLnBrk="0" fontAlgn="base" hangingPunct="0">
              <a:lnSpc>
                <a:spcPct val="150000"/>
              </a:lnSpc>
              <a:spcAft>
                <a:spcPts val="600"/>
              </a:spcAft>
            </a:pPr>
            <a:r>
              <a:rPr lang="en-GB" sz="1800" dirty="0">
                <a:effectLst/>
                <a:latin typeface="Calibri" panose="020F0502020204030204" pitchFamily="34" charset="0"/>
                <a:ea typeface="SimSun" panose="02010600030101010101" pitchFamily="2" charset="-122"/>
                <a:cs typeface="Times New Roman" panose="02020603050405020304" pitchFamily="18" charset="0"/>
              </a:rPr>
              <a:t>The proposal for the establishment of the CICLOP Joint Task between the Co-operation on Tokamak Programmes (CTP) and Stellarators and </a:t>
            </a:r>
            <a:r>
              <a:rPr lang="en-GB" sz="1800" dirty="0" err="1">
                <a:effectLst/>
                <a:latin typeface="Calibri" panose="020F0502020204030204" pitchFamily="34" charset="0"/>
                <a:ea typeface="SimSun" panose="02010600030101010101" pitchFamily="2" charset="-122"/>
                <a:cs typeface="Times New Roman" panose="02020603050405020304" pitchFamily="18" charset="0"/>
              </a:rPr>
              <a:t>Heliotrons</a:t>
            </a:r>
            <a:r>
              <a:rPr lang="en-GB" sz="1800" dirty="0">
                <a:effectLst/>
                <a:latin typeface="Calibri" panose="020F0502020204030204" pitchFamily="34" charset="0"/>
                <a:ea typeface="SimSun" panose="02010600030101010101" pitchFamily="2" charset="-122"/>
                <a:cs typeface="Times New Roman" panose="02020603050405020304" pitchFamily="18" charset="0"/>
              </a:rPr>
              <a:t> (SH) Technology Collaboration Programmes (TCPs) has been approved. </a:t>
            </a:r>
          </a:p>
          <a:p>
            <a:pPr marL="457200" algn="just" eaLnBrk="0" fontAlgn="base" hangingPunct="0">
              <a:lnSpc>
                <a:spcPct val="150000"/>
              </a:lnSpc>
              <a:spcAft>
                <a:spcPts val="600"/>
              </a:spcAft>
            </a:pPr>
            <a:r>
              <a:rPr lang="en-GB" sz="1800" dirty="0">
                <a:effectLst/>
                <a:latin typeface="Calibri" panose="020F0502020204030204" pitchFamily="34" charset="0"/>
                <a:ea typeface="SimSun" panose="02010600030101010101" pitchFamily="2" charset="-122"/>
                <a:cs typeface="Times New Roman" panose="02020603050405020304" pitchFamily="18" charset="0"/>
              </a:rPr>
              <a:t>The IEA TCP CTP Executive Committee agreed to establish initially the CICLOP Joint Task including the parties that are members of both TCPs (CTP and SH), i.e. initially without the full participation of Korea with observer status and proposed to discuss in the meanwhile the options available to fully involve Korea as soon as possible.</a:t>
            </a:r>
          </a:p>
        </p:txBody>
      </p:sp>
    </p:spTree>
    <p:extLst>
      <p:ext uri="{BB962C8B-B14F-4D97-AF65-F5344CB8AC3E}">
        <p14:creationId xmlns:p14="http://schemas.microsoft.com/office/powerpoint/2010/main" val="1110004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r>
              <a:rPr lang="en-GB"/>
              <a:t>Highlights</a:t>
            </a:r>
          </a:p>
        </p:txBody>
      </p:sp>
      <p:sp>
        <p:nvSpPr>
          <p:cNvPr id="6" name="TextBox 5">
            <a:extLst>
              <a:ext uri="{FF2B5EF4-FFF2-40B4-BE49-F238E27FC236}">
                <a16:creationId xmlns:a16="http://schemas.microsoft.com/office/drawing/2014/main" id="{EE3E59A2-8E20-0729-8AA5-58F9FAA6278B}"/>
              </a:ext>
            </a:extLst>
          </p:cNvPr>
          <p:cNvSpPr txBox="1"/>
          <p:nvPr/>
        </p:nvSpPr>
        <p:spPr>
          <a:xfrm>
            <a:off x="250824" y="1275506"/>
            <a:ext cx="3724350" cy="2956002"/>
          </a:xfrm>
          <a:prstGeom prst="rect">
            <a:avLst/>
          </a:prstGeom>
          <a:noFill/>
        </p:spPr>
        <p:txBody>
          <a:bodyPr wrap="square">
            <a:spAutoFit/>
          </a:bodyPr>
          <a:lstStyle/>
          <a:p>
            <a:pPr algn="just">
              <a:lnSpc>
                <a:spcPct val="150000"/>
              </a:lnSpc>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The </a:t>
            </a:r>
            <a:r>
              <a:rPr lang="en-GB" sz="1800" b="1" dirty="0">
                <a:solidFill>
                  <a:srgbClr val="376192"/>
                </a:solidFill>
                <a:effectLst/>
                <a:latin typeface="Calibri" panose="020F0502020204030204" pitchFamily="34" charset="0"/>
                <a:ea typeface="Times New Roman" panose="02020603050405020304" pitchFamily="18" charset="0"/>
                <a:cs typeface="Times New Roman" panose="02020603050405020304" pitchFamily="18" charset="0"/>
              </a:rPr>
              <a:t>ITER</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project has continued making steady progress towards first plasma with most plant support systems now in the commissioning phase. The construction of the toroidal field and poloidal field coils have now been completed.</a:t>
            </a:r>
            <a:endParaRPr lang="en-GB" dirty="0"/>
          </a:p>
        </p:txBody>
      </p:sp>
      <p:pic>
        <p:nvPicPr>
          <p:cNvPr id="9" name="Picture 8" descr="A yellow and black logo&#10;&#10;Description automatically generated">
            <a:extLst>
              <a:ext uri="{FF2B5EF4-FFF2-40B4-BE49-F238E27FC236}">
                <a16:creationId xmlns:a16="http://schemas.microsoft.com/office/drawing/2014/main" id="{09801E7A-BFDF-575E-9CBD-2C002298F5F2}"/>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6889296" y="126542"/>
            <a:ext cx="1080000" cy="540000"/>
          </a:xfrm>
          <a:prstGeom prst="rect">
            <a:avLst/>
          </a:prstGeom>
          <a:ln>
            <a:noFill/>
          </a:ln>
        </p:spPr>
      </p:pic>
      <p:pic>
        <p:nvPicPr>
          <p:cNvPr id="2" name="図 2">
            <a:extLst>
              <a:ext uri="{FF2B5EF4-FFF2-40B4-BE49-F238E27FC236}">
                <a16:creationId xmlns:a16="http://schemas.microsoft.com/office/drawing/2014/main" id="{FA153667-DBA4-A51E-5D3C-71C9F288F5AA}"/>
              </a:ext>
            </a:extLst>
          </p:cNvPr>
          <p:cNvPicPr>
            <a:picLocks noChangeAspect="1"/>
          </p:cNvPicPr>
          <p:nvPr/>
        </p:nvPicPr>
        <p:blipFill>
          <a:blip r:embed="rId3"/>
          <a:stretch>
            <a:fillRect/>
          </a:stretch>
        </p:blipFill>
        <p:spPr>
          <a:xfrm>
            <a:off x="4440004" y="1709897"/>
            <a:ext cx="4245966" cy="2560615"/>
          </a:xfrm>
          <a:prstGeom prst="rect">
            <a:avLst/>
          </a:prstGeom>
        </p:spPr>
      </p:pic>
      <p:sp>
        <p:nvSpPr>
          <p:cNvPr id="4" name="テキスト ボックス 4">
            <a:extLst>
              <a:ext uri="{FF2B5EF4-FFF2-40B4-BE49-F238E27FC236}">
                <a16:creationId xmlns:a16="http://schemas.microsoft.com/office/drawing/2014/main" id="{84E403BA-BF9D-6435-0119-B8B1DB5FD530}"/>
              </a:ext>
            </a:extLst>
          </p:cNvPr>
          <p:cNvSpPr txBox="1"/>
          <p:nvPr/>
        </p:nvSpPr>
        <p:spPr>
          <a:xfrm>
            <a:off x="4213104" y="1169864"/>
            <a:ext cx="4884223" cy="338554"/>
          </a:xfrm>
          <a:prstGeom prst="rect">
            <a:avLst/>
          </a:prstGeom>
          <a:noFill/>
        </p:spPr>
        <p:txBody>
          <a:bodyPr wrap="square">
            <a:spAutoFit/>
          </a:bodyPr>
          <a:lstStyle/>
          <a:p>
            <a:r>
              <a:rPr lang="en-GB" altLang="ja-JP" sz="1600" dirty="0">
                <a:solidFill>
                  <a:srgbClr val="376192"/>
                </a:solidFill>
                <a:latin typeface="Calibri" panose="020F0502020204030204" pitchFamily="34" charset="0"/>
                <a:ea typeface="Open Sans" pitchFamily="2" charset="0"/>
                <a:cs typeface="Calibri" panose="020F0502020204030204" pitchFamily="34" charset="0"/>
              </a:rPr>
              <a:t>Poloidal Field 3</a:t>
            </a:r>
            <a:r>
              <a:rPr lang="en-US" altLang="ja-JP" sz="1600" dirty="0">
                <a:solidFill>
                  <a:srgbClr val="376192"/>
                </a:solidFill>
                <a:latin typeface="Calibri" panose="020F0502020204030204" pitchFamily="34" charset="0"/>
                <a:ea typeface="Open Sans" pitchFamily="2" charset="0"/>
                <a:cs typeface="Calibri" panose="020F0502020204030204" pitchFamily="34" charset="0"/>
              </a:rPr>
              <a:t> Manufacturing Completed in May 2024</a:t>
            </a:r>
          </a:p>
        </p:txBody>
      </p:sp>
    </p:spTree>
    <p:extLst>
      <p:ext uri="{BB962C8B-B14F-4D97-AF65-F5344CB8AC3E}">
        <p14:creationId xmlns:p14="http://schemas.microsoft.com/office/powerpoint/2010/main" val="2690455112"/>
      </p:ext>
    </p:extLst>
  </p:cSld>
  <p:clrMapOvr>
    <a:masterClrMapping/>
  </p:clrMapOvr>
</p:sld>
</file>

<file path=ppt/theme/theme1.xml><?xml version="1.0" encoding="utf-8"?>
<a:theme xmlns:a="http://schemas.openxmlformats.org/drawingml/2006/main" name="GB - New branding v5 (2)">
  <a:themeElements>
    <a:clrScheme name="IEA template">
      <a:dk1>
        <a:srgbClr val="000000"/>
      </a:dk1>
      <a:lt1>
        <a:sysClr val="window" lastClr="FFFFFF"/>
      </a:lt1>
      <a:dk2>
        <a:srgbClr val="5EBB51"/>
      </a:dk2>
      <a:lt2>
        <a:srgbClr val="FFFFFF"/>
      </a:lt2>
      <a:accent1>
        <a:srgbClr val="5EBB51"/>
      </a:accent1>
      <a:accent2>
        <a:srgbClr val="4F81BD"/>
      </a:accent2>
      <a:accent3>
        <a:srgbClr val="F79646"/>
      </a:accent3>
      <a:accent4>
        <a:srgbClr val="002060"/>
      </a:accent4>
      <a:accent5>
        <a:srgbClr val="C00000"/>
      </a:accent5>
      <a:accent6>
        <a:srgbClr val="4BACC6"/>
      </a:accent6>
      <a:hlink>
        <a:srgbClr val="5EBB51"/>
      </a:hlink>
      <a:folHlink>
        <a:srgbClr val="5EBB51"/>
      </a:folHlink>
    </a:clrScheme>
    <a:fontScheme name="IEA template">
      <a:majorFont>
        <a:latin typeface="Century Gothic"/>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lumMod val="95000"/>
          </a:schemeClr>
        </a:solidFill>
        <a:ln>
          <a:noFill/>
        </a:ln>
      </a:spPr>
      <a:bodyPr rtlCol="0" anchor="ctr"/>
      <a:lstStyle>
        <a:defPPr algn="ctr">
          <a:defRPr sz="1200">
            <a:latin typeface="Segoe UI" panose="020B0502040204020203" pitchFamily="34" charset="0"/>
            <a:cs typeface="Segoe UI" panose="020B0502040204020203"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4" id="{F39241C8-7B32-6A43-B0A8-3CE245A73584}" vid="{7F805EB4-DE15-E642-859E-CC7D6EBEE1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GB - New branding v5 (2)</Template>
  <TotalTime>4034</TotalTime>
  <Words>1015</Words>
  <Application>Microsoft Macintosh PowerPoint</Application>
  <PresentationFormat>On-screen Show (16:9)</PresentationFormat>
  <Paragraphs>64</Paragraphs>
  <Slides>16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SimSun</vt:lpstr>
      <vt:lpstr>Arial</vt:lpstr>
      <vt:lpstr>Calibri</vt:lpstr>
      <vt:lpstr>Candara,Bold</vt:lpstr>
      <vt:lpstr>Segoe UI</vt:lpstr>
      <vt:lpstr>Symbol</vt:lpstr>
      <vt:lpstr>GB - New branding v5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OLC</dc:creator>
  <cp:lastModifiedBy>Duarte Borba</cp:lastModifiedBy>
  <cp:revision>78</cp:revision>
  <cp:lastPrinted>2017-08-30T14:17:09Z</cp:lastPrinted>
  <dcterms:created xsi:type="dcterms:W3CDTF">2019-06-05T15:43:42Z</dcterms:created>
  <dcterms:modified xsi:type="dcterms:W3CDTF">2025-01-27T10:19:22Z</dcterms:modified>
</cp:coreProperties>
</file>